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4.png" ContentType="image/png"/>
  <Override PartName="/ppt/media/image2.jpeg" ContentType="image/jpeg"/>
  <Override PartName="/ppt/media/image3.jpeg" ContentType="image/jpeg"/>
  <Override PartName="/ppt/media/image17.png" ContentType="image/png"/>
  <Override PartName="/ppt/media/image11.jpeg" ContentType="image/jpeg"/>
  <Override PartName="/ppt/media/image7.png" ContentType="image/png"/>
  <Override PartName="/ppt/media/image4.png" ContentType="image/png"/>
  <Override PartName="/ppt/media/image27.png" ContentType="image/png"/>
  <Override PartName="/ppt/media/image14.png" ContentType="image/png"/>
  <Override PartName="/ppt/media/image28.png" ContentType="image/png"/>
  <Override PartName="/ppt/media/image5.png" ContentType="image/png"/>
  <Override PartName="/ppt/media/image15.png" ContentType="image/png"/>
  <Override PartName="/ppt/media/image29.png" ContentType="image/png"/>
  <Override PartName="/ppt/media/image6.png" ContentType="image/png"/>
  <Override PartName="/ppt/media/image16.png" ContentType="image/png"/>
  <Override PartName="/ppt/media/image9.jpeg" ContentType="image/jpeg"/>
  <Override PartName="/ppt/media/image8.png" ContentType="image/png"/>
  <Override PartName="/ppt/media/image18.png" ContentType="image/png"/>
  <Override PartName="/ppt/media/image20.png" ContentType="image/png"/>
  <Override PartName="/ppt/media/image12.png" ContentType="image/png"/>
  <Override PartName="/ppt/media/image13.jpeg" ContentType="image/jpeg"/>
  <Override PartName="/ppt/media/image19.png" ContentType="image/png"/>
  <Override PartName="/ppt/media/image21.png" ContentType="image/png"/>
  <Override PartName="/ppt/media/image10.png" ContentType="image/png"/>
  <Override PartName="/ppt/media/image22.png" ContentType="image/png"/>
  <Override PartName="/ppt/media/image23.png" ContentType="image/png"/>
  <Override PartName="/ppt/media/image25.png" ContentType="image/png"/>
  <Override PartName="/ppt/media/image26.png" ContentType="image/png"/>
  <Override PartName="/ppt/media/image30.png" ContentType="image/png"/>
  <Override PartName="/ppt/media/image31.png" ContentType="image/png"/>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_rels/slideLayout3.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Masters/_rels/slideMaster1.xml.rels" ContentType="application/vnd.openxmlformats-package.relationship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_rels/slide29.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2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4.xml.rels" ContentType="application/vnd.openxmlformats-package.relationship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6"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7"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404C8CB2-A5D9-4C61-BE09-EEA01E830FB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drive.google.com/drive/folders/1eXu20cX1o-5uMFuSeHGxRS5AkhDZJTOP?usp=sharing"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216000" y="812520"/>
            <a:ext cx="7124040" cy="4005720"/>
          </a:xfrm>
          <a:prstGeom prst="rect">
            <a:avLst/>
          </a:prstGeom>
          <a:ln w="0">
            <a:noFill/>
          </a:ln>
        </p:spPr>
      </p:sp>
      <p:sp>
        <p:nvSpPr>
          <p:cNvPr id="165" name="PlaceHolder 2"/>
          <p:cNvSpPr>
            <a:spLocks noGrp="1"/>
          </p:cNvSpPr>
          <p:nvPr>
            <p:ph type="body"/>
          </p:nvPr>
        </p:nvSpPr>
        <p:spPr>
          <a:xfrm>
            <a:off x="756000" y="5078520"/>
            <a:ext cx="6044400" cy="5129280"/>
          </a:xfrm>
          <a:prstGeom prst="rect">
            <a:avLst/>
          </a:prstGeom>
          <a:noFill/>
          <a:ln w="0">
            <a:noFill/>
          </a:ln>
        </p:spPr>
        <p:txBody>
          <a:bodyPr lIns="0" rIns="0" tIns="0" bIns="0" anchor="t">
            <a:noAutofit/>
          </a:bodyPr>
          <a:p>
            <a:pPr marL="216000" indent="0">
              <a:lnSpc>
                <a:spcPct val="100000"/>
              </a:lnSpc>
              <a:buNone/>
              <a:tabLst>
                <a:tab algn="l" pos="0"/>
              </a:tabLst>
            </a:pPr>
            <a:r>
              <a:rPr b="0" lang="en-US" sz="1100" spc="-1" strike="noStrike">
                <a:solidFill>
                  <a:srgbClr val="000000"/>
                </a:solidFill>
                <a:latin typeface="Arial"/>
              </a:rPr>
              <a:t>Data Collection:</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Identify and gather relevant data that needs to be saved, such as:</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Positions, rotations, and states of game objects.</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Player inventory, progress, or game settings.</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Any other critical information related to the scene's state.</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Serialization:</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Convert this gathered data into a serializable format (JSON, XML, binary, etc.) using Unity's serialization techniques or custom serialization methods.</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Unity's built-in serialization system (e.g., JsonUtility, BinaryFormatter) or custom serialization scripts can be used here.</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Storage Management:</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Save the serialized data to a storage medium (local files, player prefs, databases, etc.) to persist across game sessions.</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Choose an appropriate storage method based on the complexity of the data and the required security or accessibility.</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Loading Process:</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Retrieve the saved data from storage when needed, such as when a player wants to resume a saved game or reload a specific scene state.</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Deserialize the data to convert it back into usable game information.</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Scene Reconstruction:</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Use the deserialized data to reconstruct the scene's previous state, setting object positions, restoring player progress, and applying any other saved information.</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Implementation in Unity:</a:t>
            </a:r>
            <a:endParaRPr b="0" lang="en-US" sz="1100" spc="-1" strike="noStrike">
              <a:solidFill>
                <a:srgbClr val="000000"/>
              </a:solidFill>
              <a:latin typeface="Arial"/>
            </a:endParaRPr>
          </a:p>
          <a:p>
            <a:pPr marL="216000" indent="0">
              <a:lnSpc>
                <a:spcPct val="100000"/>
              </a:lnSpc>
              <a:buNone/>
              <a:tabLst>
                <a:tab algn="l" pos="0"/>
              </a:tabLst>
            </a:pP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Unity offers PlayerPrefs for simple data storage, and developers can also create custom scripts to manage more complex data saving/loading.</a:t>
            </a:r>
            <a:endParaRPr b="0" lang="en-US" sz="1100" spc="-1" strike="noStrike">
              <a:solidFill>
                <a:srgbClr val="000000"/>
              </a:solidFill>
              <a:latin typeface="Arial"/>
            </a:endParaRPr>
          </a:p>
          <a:p>
            <a:pPr marL="216000" indent="0">
              <a:lnSpc>
                <a:spcPct val="100000"/>
              </a:lnSpc>
              <a:buNone/>
              <a:tabLst>
                <a:tab algn="l" pos="0"/>
              </a:tabLst>
            </a:pPr>
            <a:r>
              <a:rPr b="0" lang="en-US" sz="1100" spc="-1" strike="noStrike">
                <a:solidFill>
                  <a:srgbClr val="000000"/>
                </a:solidFill>
                <a:latin typeface="Arial"/>
              </a:rPr>
              <a:t>ScriptableObjects, PlayerPrefs, or external files are commonly used to save game settings, player progress, or scene states.</a:t>
            </a:r>
            <a:endParaRPr b="0" lang="en-US" sz="11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216000" y="812520"/>
            <a:ext cx="7126560" cy="4008240"/>
          </a:xfrm>
          <a:prstGeom prst="rect">
            <a:avLst/>
          </a:prstGeom>
          <a:ln w="0">
            <a:noFill/>
          </a:ln>
        </p:spPr>
      </p:sp>
      <p:sp>
        <p:nvSpPr>
          <p:cNvPr id="16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The exercises for this lesson are aimed at getting students familiar with the operations of working with scenes and prefabs.</a:t>
            </a: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216000" y="812520"/>
            <a:ext cx="7127280" cy="4008960"/>
          </a:xfrm>
          <a:prstGeom prst="rect">
            <a:avLst/>
          </a:prstGeom>
          <a:ln w="0">
            <a:noFill/>
          </a:ln>
        </p:spPr>
      </p:sp>
      <p:sp>
        <p:nvSpPr>
          <p:cNvPr id="1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lnSpc>
                <a:spcPct val="100000"/>
              </a:lnSpc>
              <a:buNone/>
              <a:tabLst>
                <a:tab algn="l" pos="0"/>
              </a:tabLst>
            </a:pPr>
            <a:r>
              <a:rPr b="1" lang="en-US" sz="2000" spc="-1" strike="noStrike">
                <a:solidFill>
                  <a:srgbClr val="000000"/>
                </a:solidFill>
                <a:latin typeface="Arial"/>
              </a:rPr>
              <a:t>Practice Resources sharing</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hlinkClick r:id="rId1"/>
              </a:rPr>
              <a:t>https://drive.google.com/drive/folders/1eXu20cX1o-5uMFuSeHGxRS5AkhDZJTOP?usp=sharing</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216000" y="812520"/>
            <a:ext cx="7123680" cy="4005360"/>
          </a:xfrm>
          <a:prstGeom prst="rect">
            <a:avLst/>
          </a:prstGeom>
          <a:ln w="0">
            <a:noFill/>
          </a:ln>
        </p:spPr>
      </p:sp>
      <p:sp>
        <p:nvSpPr>
          <p:cNvPr id="161"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0">
              <a:lnSpc>
                <a:spcPct val="100000"/>
              </a:lnSpc>
              <a:spcBef>
                <a:spcPts val="1191"/>
              </a:spcBef>
              <a:spcAft>
                <a:spcPts val="992"/>
              </a:spcAft>
              <a:buNone/>
              <a:tabLst>
                <a:tab algn="l" pos="0"/>
              </a:tabLst>
            </a:pPr>
            <a:r>
              <a:rPr b="0" lang="en-US" sz="1000" spc="-1" strike="noStrike">
                <a:solidFill>
                  <a:srgbClr val="000000"/>
                </a:solidFill>
                <a:latin typeface="Arial"/>
              </a:rPr>
              <a:t>  </a:t>
            </a:r>
            <a:r>
              <a:rPr b="0" lang="en-US" sz="1000" spc="-1" strike="noStrike">
                <a:solidFill>
                  <a:srgbClr val="000000"/>
                </a:solidFill>
                <a:latin typeface="Arial"/>
              </a:rPr>
              <a:t>Definition of scenes as individual levels, environments, or segments of a game. </a:t>
            </a:r>
            <a:endParaRPr b="0" lang="en-US" sz="10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US" sz="1000" spc="-1" strike="noStrike">
                <a:solidFill>
                  <a:srgbClr val="000000"/>
                </a:solidFill>
                <a:latin typeface="Arial"/>
              </a:rPr>
              <a:t>  </a:t>
            </a:r>
            <a:r>
              <a:rPr b="0" lang="en-US" sz="1000" spc="-1" strike="noStrike">
                <a:solidFill>
                  <a:srgbClr val="000000"/>
                </a:solidFill>
                <a:latin typeface="Arial"/>
              </a:rPr>
              <a:t>Explanation of how scenes contribute to the overall structure and flow of a game project. </a:t>
            </a:r>
            <a:endParaRPr b="0" lang="en-US" sz="1000" spc="-1" strike="noStrike">
              <a:solidFill>
                <a:srgbClr val="000000"/>
              </a:solidFill>
              <a:latin typeface="Arial"/>
            </a:endParaRPr>
          </a:p>
          <a:p>
            <a:pPr marL="216000" indent="0">
              <a:lnSpc>
                <a:spcPct val="100000"/>
              </a:lnSpc>
              <a:spcBef>
                <a:spcPts val="1191"/>
              </a:spcBef>
              <a:spcAft>
                <a:spcPts val="992"/>
              </a:spcAft>
              <a:buNone/>
              <a:tabLst>
                <a:tab algn="l" pos="0"/>
              </a:tabLst>
            </a:pPr>
            <a:endParaRPr b="0" lang="en-US" sz="1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216000" y="812520"/>
            <a:ext cx="7123680" cy="4005360"/>
          </a:xfrm>
          <a:prstGeom prst="rect">
            <a:avLst/>
          </a:prstGeom>
          <a:ln w="0">
            <a:noFill/>
          </a:ln>
        </p:spPr>
      </p:sp>
      <p:sp>
        <p:nvSpPr>
          <p:cNvPr id="163"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Tip: rename scene “You can rename the scenes inside the Project/Assets/Scenes folder, on project tab”</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564ADCEA-94A9-464A-8DA7-AA14F4C81010}"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ADF764EB-E180-4F17-B7B4-D0B567578EC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9053C3EE-9482-45A0-B731-6B9D1AADBB7E}"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94676B6E-06E7-4F5F-9AE3-5ABD2AEA7646}"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F4D43BD9-F752-4EEC-BDC6-2E0A4D1A8F8A}"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2B5C32A3-F328-460F-9023-F384838CEBE2}"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EC31EDE3-029A-40A2-9A8D-2306F9787BB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FF070926-AF77-48D9-9AAC-FBBE64C65120}"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BE4D52F6-4AFD-430A-AC62-1928E749E82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C072E04C-0BE7-4537-BFF2-5CF9A9EFE65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D7ABFBDD-4F1F-4C15-913B-B8A72BECE2A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37032A86-79FC-4F9F-B5D7-5536E708E75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80960" cy="39276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1" name="TextBox 9"/>
          <p:cNvSpPr/>
          <p:nvPr/>
        </p:nvSpPr>
        <p:spPr>
          <a:xfrm>
            <a:off x="0" y="681120"/>
            <a:ext cx="217440" cy="70488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2" name="Picture 9" descr="GitHub - morzhanov/nodejs-express-boilerplate: Node.js Boilerplate is an  project that allows you to start new node.js project from scratch."/>
          <p:cNvPicPr/>
          <p:nvPr/>
        </p:nvPicPr>
        <p:blipFill>
          <a:blip r:embed="rId2"/>
          <a:stretch/>
        </p:blipFill>
        <p:spPr>
          <a:xfrm>
            <a:off x="10759680" y="3600"/>
            <a:ext cx="1384560" cy="765360"/>
          </a:xfrm>
          <a:prstGeom prst="rect">
            <a:avLst/>
          </a:prstGeom>
          <a:ln w="0">
            <a:noFill/>
          </a:ln>
        </p:spPr>
      </p:pic>
      <p:pic>
        <p:nvPicPr>
          <p:cNvPr id="3" name="" descr=""/>
          <p:cNvPicPr/>
          <p:nvPr/>
        </p:nvPicPr>
        <p:blipFill>
          <a:blip r:embed="rId3"/>
          <a:stretch/>
        </p:blipFill>
        <p:spPr>
          <a:xfrm>
            <a:off x="25560" y="30240"/>
            <a:ext cx="1573200" cy="632520"/>
          </a:xfrm>
          <a:prstGeom prst="rect">
            <a:avLst/>
          </a:prstGeom>
          <a:ln w="0">
            <a:noFill/>
          </a:ln>
        </p:spPr>
      </p:pic>
      <p:sp>
        <p:nvSpPr>
          <p:cNvPr id="4" name="PlaceHolder 1"/>
          <p:cNvSpPr>
            <a:spLocks noGrp="1"/>
          </p:cNvSpPr>
          <p:nvPr>
            <p:ph type="sldNum" idx="1"/>
          </p:nvPr>
        </p:nvSpPr>
        <p:spPr>
          <a:xfrm>
            <a:off x="8610480" y="6483240"/>
            <a:ext cx="2732040" cy="35388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0D9D76D0-B738-4B7F-A7A2-65E44B61AEFC}"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1108800" y="1589760"/>
            <a:ext cx="9963000" cy="1912320"/>
          </a:xfrm>
          <a:prstGeom prst="rect">
            <a:avLst/>
          </a:prstGeom>
          <a:gradFill rotWithShape="0">
            <a:gsLst>
              <a:gs pos="87000">
                <a:srgbClr val="ffffff">
                  <a:alpha val="0"/>
                </a:srgbClr>
              </a:gs>
              <a:gs pos="100000">
                <a:srgbClr val="ee853d">
                  <a:alpha val="76078"/>
                </a:srgbClr>
              </a:gs>
            </a:gsLst>
            <a:lin ang="5400000"/>
          </a:gradFill>
          <a:ln w="0">
            <a:noFill/>
          </a:ln>
        </p:spPr>
        <p:txBody>
          <a:bodyPr lIns="90000" rIns="90000" tIns="45000" bIns="45000" anchor="ctr">
            <a:normAutofit/>
          </a:bodyPr>
          <a:p>
            <a:pPr indent="0">
              <a:lnSpc>
                <a:spcPct val="114000"/>
              </a:lnSpc>
              <a:buNone/>
              <a:tabLst>
                <a:tab algn="l" pos="0"/>
              </a:tabLst>
            </a:pPr>
            <a:r>
              <a:rPr b="0" lang="en-US" sz="4400" spc="-1" strike="noStrike">
                <a:solidFill>
                  <a:srgbClr val="000000"/>
                </a:solidFill>
                <a:latin typeface="Arial"/>
                <a:ea typeface="PingFang SC"/>
              </a:rPr>
              <a:t>Scene Creation and Management</a:t>
            </a:r>
            <a:endParaRPr b="0" lang="en-US" sz="4400" spc="-1" strike="noStrike">
              <a:solidFill>
                <a:srgbClr val="000000"/>
              </a:solidFill>
              <a:latin typeface="Arial"/>
            </a:endParaRPr>
          </a:p>
        </p:txBody>
      </p:sp>
      <p:sp>
        <p:nvSpPr>
          <p:cNvPr id="50" name=""/>
          <p:cNvSpPr/>
          <p:nvPr/>
        </p:nvSpPr>
        <p:spPr>
          <a:xfrm>
            <a:off x="-228600" y="3884040"/>
            <a:ext cx="17748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6"/>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Scene Saving and Loading</a:t>
            </a:r>
            <a:endParaRPr b="0" lang="en-US" sz="4000" spc="-1" strike="noStrike">
              <a:solidFill>
                <a:srgbClr val="000000"/>
              </a:solidFill>
              <a:latin typeface="Arial"/>
            </a:endParaRPr>
          </a:p>
        </p:txBody>
      </p:sp>
      <p:sp>
        <p:nvSpPr>
          <p:cNvPr id="89" name=""/>
          <p:cNvSpPr/>
          <p:nvPr/>
        </p:nvSpPr>
        <p:spPr>
          <a:xfrm>
            <a:off x="228600" y="2286000"/>
            <a:ext cx="10971000" cy="20556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DejaVu Sans"/>
              </a:rPr>
              <a:t>Scene saving and loading in Unity involves preserving the state of a scene so that it can be restored or reloaded at a later time. This process is crucial for games where players need to save their progress or return to specific points within the game.</a:t>
            </a:r>
            <a:endParaRPr b="0" lang="en-US" sz="2200" spc="-1" strike="noStrike">
              <a:solidFill>
                <a:srgbClr val="000000"/>
              </a:solidFill>
              <a:latin typeface="Arial"/>
            </a:endParaRPr>
          </a:p>
        </p:txBody>
      </p:sp>
      <p:sp>
        <p:nvSpPr>
          <p:cNvPr id="2" name="PlaceHolder 1"/>
          <p:cNvSpPr>
            <a:spLocks noGrp="1"/>
          </p:cNvSpPr>
          <p:nvPr>
            <p:ph type="sldNum" idx="1"/>
          </p:nvPr>
        </p:nvSpPr>
        <p:spPr/>
        <p:txBody>
          <a:bodyPr/>
          <a:p>
            <a:fld id="{D0E0360A-B670-4E16-8F93-7B96B758DBE0}"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7"/>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Scene Saving and Loading</a:t>
            </a:r>
            <a:endParaRPr b="0" lang="en-US" sz="4000" spc="-1" strike="noStrike">
              <a:solidFill>
                <a:srgbClr val="000000"/>
              </a:solidFill>
              <a:latin typeface="Arial"/>
            </a:endParaRPr>
          </a:p>
        </p:txBody>
      </p:sp>
      <p:sp>
        <p:nvSpPr>
          <p:cNvPr id="91" name=""/>
          <p:cNvSpPr/>
          <p:nvPr/>
        </p:nvSpPr>
        <p:spPr>
          <a:xfrm>
            <a:off x="293040" y="1828800"/>
            <a:ext cx="11655360" cy="367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Data Collection</a:t>
            </a:r>
            <a:r>
              <a:rPr b="0" lang="en-US" sz="2200" spc="-1" strike="noStrike">
                <a:solidFill>
                  <a:srgbClr val="000000"/>
                </a:solidFill>
                <a:latin typeface="Arial"/>
                <a:ea typeface="DejaVu Sans"/>
              </a:rPr>
              <a:t>: Identify and gather relevant data that needs to be saved</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000000"/>
                </a:solidFill>
                <a:latin typeface="Arial"/>
                <a:ea typeface="DejaVu Sans"/>
              </a:rPr>
              <a:t>Serialization</a:t>
            </a:r>
            <a:r>
              <a:rPr b="0" lang="en-US" sz="2200" spc="-1" strike="noStrike">
                <a:solidFill>
                  <a:srgbClr val="000000"/>
                </a:solidFill>
                <a:latin typeface="Arial"/>
                <a:ea typeface="DejaVu Sans"/>
              </a:rPr>
              <a:t>: Convert this gathered data into a serializable format (JSON, XML, binary, etc.) using Unity's serialization techniques or custom serialization methods.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000000"/>
                </a:solidFill>
                <a:latin typeface="Arial"/>
                <a:ea typeface="DejaVu Sans"/>
              </a:rPr>
              <a:t>Storage Management</a:t>
            </a:r>
            <a:r>
              <a:rPr b="0" lang="en-US" sz="2200" spc="-1" strike="noStrike">
                <a:solidFill>
                  <a:srgbClr val="000000"/>
                </a:solidFill>
                <a:latin typeface="Arial"/>
                <a:ea typeface="DejaVu Sans"/>
              </a:rPr>
              <a:t>: Save the serialized data to a storage medium to persist across game sessions.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000000"/>
                </a:solidFill>
                <a:latin typeface="Arial"/>
                <a:ea typeface="DejaVu Sans"/>
              </a:rPr>
              <a:t>Loading Process</a:t>
            </a:r>
            <a:r>
              <a:rPr b="0" lang="en-US" sz="2200" spc="-1" strike="noStrike">
                <a:solidFill>
                  <a:srgbClr val="000000"/>
                </a:solidFill>
                <a:latin typeface="Arial"/>
                <a:ea typeface="DejaVu Sans"/>
              </a:rPr>
              <a:t>: Retrieve the saved data from storage when needed, such as when a player wants to resume a saved game or reload a specific scene state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p:txBody>
      </p:sp>
      <p:sp>
        <p:nvSpPr>
          <p:cNvPr id="2" name="PlaceHolder 1"/>
          <p:cNvSpPr>
            <a:spLocks noGrp="1"/>
          </p:cNvSpPr>
          <p:nvPr>
            <p:ph type="sldNum" idx="1"/>
          </p:nvPr>
        </p:nvSpPr>
        <p:spPr/>
        <p:txBody>
          <a:bodyPr/>
          <a:p>
            <a:fld id="{1E4D218D-BF59-49E2-8C64-BC437F4CCAAB}"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
          <p:cNvSpPr/>
          <p:nvPr/>
        </p:nvSpPr>
        <p:spPr>
          <a:xfrm>
            <a:off x="352800" y="2057400"/>
            <a:ext cx="11533680" cy="251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Scene Reconstruction</a:t>
            </a:r>
            <a:r>
              <a:rPr b="0" lang="en-US" sz="2200" spc="-1" strike="noStrike">
                <a:solidFill>
                  <a:srgbClr val="000000"/>
                </a:solidFill>
                <a:latin typeface="Arial"/>
                <a:ea typeface="DejaVu Sans"/>
              </a:rPr>
              <a:t>: Use the deserialized data to reconstruct the scene's previous state, setting object positions, restoring player progress, and applying any other saved information.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000000"/>
                </a:solidFill>
                <a:latin typeface="Arial"/>
                <a:ea typeface="DejaVu Sans"/>
              </a:rPr>
              <a:t>Implementation in Unity</a:t>
            </a:r>
            <a:r>
              <a:rPr b="0" lang="en-US" sz="2200" spc="-1" strike="noStrike">
                <a:solidFill>
                  <a:srgbClr val="000000"/>
                </a:solidFill>
                <a:latin typeface="Arial"/>
                <a:ea typeface="DejaVu Sans"/>
              </a:rPr>
              <a:t>: Unity offers PlayerPrefs for simple data storage, and developers can also create custom scripts to manage more complex data saving/loading.</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ScriptableObjects, PlayerPrefs, or external files are commonly used to save game settings, player progress, or scene states.</a:t>
            </a:r>
            <a:endParaRPr b="0" lang="en-US" sz="2200" spc="-1" strike="noStrike">
              <a:solidFill>
                <a:srgbClr val="000000"/>
              </a:solidFill>
              <a:latin typeface="Arial"/>
            </a:endParaRPr>
          </a:p>
        </p:txBody>
      </p:sp>
      <p:sp>
        <p:nvSpPr>
          <p:cNvPr id="93" name="PlaceHolder 18"/>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Scene Saving and Loading</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AC7C56DB-B9AE-4AC0-8823-25C8525D1AD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7"/>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Build Settings and Player Configuration</a:t>
            </a:r>
            <a:endParaRPr b="0" lang="en-US" sz="4000" spc="-1" strike="noStrike">
              <a:solidFill>
                <a:srgbClr val="000000"/>
              </a:solidFill>
              <a:latin typeface="Arial"/>
            </a:endParaRPr>
          </a:p>
        </p:txBody>
      </p:sp>
      <p:sp>
        <p:nvSpPr>
          <p:cNvPr id="95" name=""/>
          <p:cNvSpPr/>
          <p:nvPr/>
        </p:nvSpPr>
        <p:spPr>
          <a:xfrm>
            <a:off x="6352200" y="6498360"/>
            <a:ext cx="479736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3: Geig, Mike, Sams teach yourself Unity Game development in 24 hours, 2014</a:t>
            </a:r>
            <a:endParaRPr b="0" lang="en-US" sz="900" spc="-1" strike="noStrike">
              <a:solidFill>
                <a:srgbClr val="000000"/>
              </a:solidFill>
              <a:latin typeface="Arial"/>
            </a:endParaRPr>
          </a:p>
        </p:txBody>
      </p:sp>
      <p:pic>
        <p:nvPicPr>
          <p:cNvPr id="96" name="" descr=""/>
          <p:cNvPicPr/>
          <p:nvPr/>
        </p:nvPicPr>
        <p:blipFill>
          <a:blip r:embed="rId1"/>
          <a:stretch/>
        </p:blipFill>
        <p:spPr>
          <a:xfrm>
            <a:off x="228600" y="2003760"/>
            <a:ext cx="11772360" cy="2634120"/>
          </a:xfrm>
          <a:prstGeom prst="rect">
            <a:avLst/>
          </a:prstGeom>
          <a:ln w="0">
            <a:noFill/>
          </a:ln>
        </p:spPr>
      </p:pic>
      <p:sp>
        <p:nvSpPr>
          <p:cNvPr id="2" name="PlaceHolder 1"/>
          <p:cNvSpPr>
            <a:spLocks noGrp="1"/>
          </p:cNvSpPr>
          <p:nvPr>
            <p:ph type="sldNum" idx="1"/>
          </p:nvPr>
        </p:nvSpPr>
        <p:spPr/>
        <p:txBody>
          <a:bodyPr/>
          <a:p>
            <a:fld id="{522F21FD-BE3E-4C6C-8A37-135399F81A47}"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9"/>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Build Settings</a:t>
            </a:r>
            <a:endParaRPr b="0" lang="en-US" sz="4000" spc="-1" strike="noStrike">
              <a:solidFill>
                <a:srgbClr val="000000"/>
              </a:solidFill>
              <a:latin typeface="Arial"/>
            </a:endParaRPr>
          </a:p>
        </p:txBody>
      </p:sp>
      <p:sp>
        <p:nvSpPr>
          <p:cNvPr id="98" name=""/>
          <p:cNvSpPr/>
          <p:nvPr/>
        </p:nvSpPr>
        <p:spPr>
          <a:xfrm>
            <a:off x="457200" y="1600200"/>
            <a:ext cx="10971000" cy="38844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2000" spc="-1" strike="noStrike">
                <a:solidFill>
                  <a:srgbClr val="000000"/>
                </a:solidFill>
                <a:latin typeface="Arial"/>
                <a:ea typeface="DejaVu Sans"/>
              </a:rPr>
              <a:t>Adding scenes to Build Settings in Unity is a crucial step when preparing to build your game. This process determines which scenes you've created in the Editor will be included when you publish your game.</a:t>
            </a:r>
            <a:endParaRPr b="0" lang="en-US" sz="2000" spc="-1" strike="noStrike">
              <a:solidFill>
                <a:srgbClr val="000000"/>
              </a:solidFill>
              <a:latin typeface="Arial"/>
            </a:endParaRPr>
          </a:p>
          <a:p>
            <a:pPr>
              <a:lnSpc>
                <a:spcPct val="115000"/>
              </a:lnSpc>
            </a:pPr>
            <a:endParaRPr b="0" lang="en-US" sz="2000" spc="-1" strike="noStrike">
              <a:solidFill>
                <a:srgbClr val="000000"/>
              </a:solidFill>
              <a:latin typeface="Arial"/>
            </a:endParaRPr>
          </a:p>
          <a:p>
            <a:pPr>
              <a:lnSpc>
                <a:spcPct val="115000"/>
              </a:lnSpc>
            </a:pPr>
            <a:r>
              <a:rPr b="1" lang="en-US" sz="2000" spc="-1" strike="noStrike">
                <a:solidFill>
                  <a:srgbClr val="000000"/>
                </a:solidFill>
                <a:latin typeface="Arial"/>
                <a:ea typeface="DejaVu Sans"/>
              </a:rPr>
              <a:t>Add Scenes</a:t>
            </a:r>
            <a:endParaRPr b="0" lang="en-US" sz="2000" spc="-1" strike="noStrike">
              <a:solidFill>
                <a:srgbClr val="000000"/>
              </a:solidFill>
              <a:latin typeface="Arial"/>
            </a:endParaRPr>
          </a:p>
          <a:p>
            <a:pPr marL="360000">
              <a:lnSpc>
                <a:spcPct val="115000"/>
              </a:lnSpc>
            </a:pPr>
            <a:r>
              <a:rPr b="0" lang="en-US" sz="2000" spc="-1" strike="noStrike">
                <a:solidFill>
                  <a:srgbClr val="000000"/>
                </a:solidFill>
                <a:latin typeface="Arial"/>
                <a:ea typeface="DejaVu Sans"/>
              </a:rPr>
              <a:t>Drag and drop scenes from the Project Window into the "Scenes In Build" section or click on "Add Open Scenes" to automatically add scenes that are currently open in the Editor.</a:t>
            </a:r>
            <a:endParaRPr b="0" lang="en-US" sz="2000" spc="-1" strike="noStrike">
              <a:solidFill>
                <a:srgbClr val="000000"/>
              </a:solidFill>
              <a:latin typeface="Arial"/>
            </a:endParaRPr>
          </a:p>
          <a:p>
            <a:pPr marL="360000">
              <a:lnSpc>
                <a:spcPct val="115000"/>
              </a:lnSpc>
            </a:pPr>
            <a:endParaRPr b="0" lang="en-US" sz="2000" spc="-1" strike="noStrike">
              <a:solidFill>
                <a:srgbClr val="000000"/>
              </a:solidFill>
              <a:latin typeface="Arial"/>
            </a:endParaRPr>
          </a:p>
          <a:p>
            <a:pPr marL="360000">
              <a:lnSpc>
                <a:spcPct val="115000"/>
              </a:lnSpc>
            </a:pPr>
            <a:r>
              <a:rPr b="0" lang="en-US" sz="2000" spc="-1" strike="noStrike">
                <a:solidFill>
                  <a:srgbClr val="000000"/>
                </a:solidFill>
                <a:latin typeface="Arial"/>
                <a:ea typeface="DejaVu Sans"/>
              </a:rPr>
              <a:t>The scene at the top of the list will be the initial scene loaded upon starting the game.</a:t>
            </a:r>
            <a:endParaRPr b="0" lang="en-US" sz="2000" spc="-1" strike="noStrike">
              <a:solidFill>
                <a:srgbClr val="000000"/>
              </a:solidFill>
              <a:latin typeface="Arial"/>
            </a:endParaRPr>
          </a:p>
          <a:p>
            <a:pPr marL="360000">
              <a:lnSpc>
                <a:spcPct val="115000"/>
              </a:lnSpc>
            </a:pPr>
            <a:r>
              <a:rPr b="0" lang="en-US" sz="2000" spc="-1" strike="noStrike">
                <a:solidFill>
                  <a:srgbClr val="000000"/>
                </a:solidFill>
                <a:latin typeface="Arial"/>
                <a:ea typeface="DejaVu Sans"/>
              </a:rPr>
              <a:t>Adding scenes to Build Settings not only determines the game's startup sequence but is also a crucial step in defining the necessary content for the final build, optimizing performance, and enhancing the overall player experience.</a:t>
            </a: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622AB0AA-F589-4634-BA1A-C43089C7ABC8}"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3"/>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Player Configuration</a:t>
            </a:r>
            <a:endParaRPr b="0" lang="en-US" sz="4000" spc="-1" strike="noStrike">
              <a:solidFill>
                <a:srgbClr val="000000"/>
              </a:solidFill>
              <a:latin typeface="Arial"/>
            </a:endParaRPr>
          </a:p>
        </p:txBody>
      </p:sp>
      <p:sp>
        <p:nvSpPr>
          <p:cNvPr id="100" name=""/>
          <p:cNvSpPr/>
          <p:nvPr/>
        </p:nvSpPr>
        <p:spPr>
          <a:xfrm>
            <a:off x="457200" y="1600200"/>
            <a:ext cx="5254560" cy="263952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000" spc="-1" strike="noStrike">
                <a:solidFill>
                  <a:srgbClr val="000000"/>
                </a:solidFill>
                <a:latin typeface="Arial"/>
                <a:ea typeface="DejaVu Sans"/>
              </a:rPr>
              <a:t>In Unity, when exporting a build you are effectively placing your content into what is known as the Unity player. </a:t>
            </a:r>
            <a:r>
              <a:rPr b="0" lang="en-US" sz="2000" spc="-1" strike="noStrike">
                <a:solidFill>
                  <a:srgbClr val="141413"/>
                </a:solidFill>
                <a:latin typeface="Arial"/>
                <a:ea typeface="Times New Roman"/>
              </a:rPr>
              <a:t>As </a:t>
            </a:r>
            <a:r>
              <a:rPr b="0" lang="en-US" sz="2000" spc="-1" strike="noStrike">
                <a:solidFill>
                  <a:srgbClr val="000000"/>
                </a:solidFill>
                <a:latin typeface="Arial"/>
                <a:ea typeface="Times New Roman"/>
              </a:rPr>
              <a:t>a standalone build, the player is part of the packaged executable PC or Mac game. </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p:txBody>
      </p:sp>
      <p:pic>
        <p:nvPicPr>
          <p:cNvPr id="101" name="" descr=""/>
          <p:cNvPicPr/>
          <p:nvPr/>
        </p:nvPicPr>
        <p:blipFill>
          <a:blip r:embed="rId1"/>
          <a:stretch/>
        </p:blipFill>
        <p:spPr>
          <a:xfrm>
            <a:off x="5859000" y="2113200"/>
            <a:ext cx="6231600" cy="4284360"/>
          </a:xfrm>
          <a:prstGeom prst="rect">
            <a:avLst/>
          </a:prstGeom>
          <a:ln w="0">
            <a:noFill/>
          </a:ln>
        </p:spPr>
      </p:pic>
      <p:sp>
        <p:nvSpPr>
          <p:cNvPr id="102" name=""/>
          <p:cNvSpPr/>
          <p:nvPr/>
        </p:nvSpPr>
        <p:spPr>
          <a:xfrm>
            <a:off x="6352200" y="6498360"/>
            <a:ext cx="479736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10: Goldstone Will, Unity 3.x game development essentials, 2011</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BC987446-5418-4628-AB4E-5FC90E06C294}"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
          <p:cNvSpPr/>
          <p:nvPr/>
        </p:nvSpPr>
        <p:spPr>
          <a:xfrm>
            <a:off x="344880" y="2210760"/>
            <a:ext cx="11097720" cy="221256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2200" spc="-1" strike="noStrike">
                <a:solidFill>
                  <a:srgbClr val="000000"/>
                </a:solidFill>
                <a:latin typeface="Arial"/>
                <a:ea typeface="Times New Roman"/>
              </a:rPr>
              <a:t>In </a:t>
            </a:r>
            <a:r>
              <a:rPr b="1" lang="en-US" sz="2200" spc="-1" strike="noStrike">
                <a:solidFill>
                  <a:srgbClr val="000000"/>
                </a:solidFill>
                <a:latin typeface="Arial"/>
                <a:ea typeface="Times New Roman"/>
              </a:rPr>
              <a:t>Player Settings</a:t>
            </a:r>
            <a:r>
              <a:rPr b="0" lang="en-US" sz="2200" spc="-1" strike="noStrike">
                <a:solidFill>
                  <a:srgbClr val="000000"/>
                </a:solidFill>
                <a:latin typeface="Arial"/>
                <a:ea typeface="Times New Roman"/>
              </a:rPr>
              <a:t>, you can specify certain elements, such as resolution, icons and rendering settings, for the player to use.</a:t>
            </a:r>
            <a:endParaRPr b="0" lang="en-US" sz="2200" spc="-1" strike="noStrike">
              <a:solidFill>
                <a:srgbClr val="000000"/>
              </a:solidFill>
              <a:latin typeface="Arial"/>
            </a:endParaRPr>
          </a:p>
          <a:p>
            <a:pPr>
              <a:lnSpc>
                <a:spcPct val="150000"/>
              </a:lnSpc>
            </a:pPr>
            <a:endParaRPr b="0" lang="en-US" sz="2200" spc="-1" strike="noStrike">
              <a:solidFill>
                <a:srgbClr val="000000"/>
              </a:solidFill>
              <a:latin typeface="Arial"/>
            </a:endParaRPr>
          </a:p>
          <a:p>
            <a:pPr>
              <a:lnSpc>
                <a:spcPct val="150000"/>
              </a:lnSpc>
            </a:pPr>
            <a:r>
              <a:rPr b="0" lang="en-US" sz="2200" spc="-1" strike="noStrike">
                <a:solidFill>
                  <a:srgbClr val="141413"/>
                </a:solidFill>
                <a:latin typeface="Arial"/>
                <a:ea typeface="Times New Roman"/>
              </a:rPr>
              <a:t>The </a:t>
            </a:r>
            <a:r>
              <a:rPr b="1" lang="en-US" sz="2200" spc="-1" strike="noStrike">
                <a:solidFill>
                  <a:srgbClr val="141413"/>
                </a:solidFill>
                <a:latin typeface="Arial"/>
                <a:ea typeface="Times New Roman"/>
              </a:rPr>
              <a:t>Player Settings</a:t>
            </a:r>
            <a:r>
              <a:rPr b="0" lang="en-US" sz="2200" spc="-1" strike="noStrike">
                <a:solidFill>
                  <a:srgbClr val="141413"/>
                </a:solidFill>
                <a:latin typeface="Arial"/>
                <a:ea typeface="Times New Roman"/>
              </a:rPr>
              <a:t> in Unity are divided into two core separations—</a:t>
            </a:r>
            <a:r>
              <a:rPr b="1" lang="en-US" sz="2200" spc="-1" strike="noStrike">
                <a:solidFill>
                  <a:srgbClr val="141413"/>
                </a:solidFill>
                <a:latin typeface="Arial"/>
                <a:ea typeface="Times New Roman"/>
              </a:rPr>
              <a:t>Cross-Platform Settings</a:t>
            </a:r>
            <a:r>
              <a:rPr b="0" lang="en-US" sz="2200" spc="-1" strike="noStrike">
                <a:solidFill>
                  <a:srgbClr val="141413"/>
                </a:solidFill>
                <a:latin typeface="Arial"/>
                <a:ea typeface="Times New Roman"/>
              </a:rPr>
              <a:t> and </a:t>
            </a:r>
            <a:r>
              <a:rPr b="1" lang="en-US" sz="2200" spc="-1" strike="noStrike">
                <a:solidFill>
                  <a:srgbClr val="141413"/>
                </a:solidFill>
                <a:latin typeface="Arial"/>
                <a:ea typeface="Times New Roman"/>
              </a:rPr>
              <a:t>Per Platform Settings</a:t>
            </a:r>
            <a:r>
              <a:rPr b="0" lang="en-US" sz="2200" spc="-1" strike="noStrike">
                <a:solidFill>
                  <a:srgbClr val="141413"/>
                </a:solidFill>
                <a:latin typeface="Arial"/>
                <a:ea typeface="Times New Roman"/>
              </a:rPr>
              <a:t>.</a:t>
            </a:r>
            <a:endParaRPr b="0" lang="en-US" sz="2200" spc="-1" strike="noStrike">
              <a:solidFill>
                <a:srgbClr val="000000"/>
              </a:solidFill>
              <a:latin typeface="Arial"/>
            </a:endParaRPr>
          </a:p>
        </p:txBody>
      </p:sp>
      <p:sp>
        <p:nvSpPr>
          <p:cNvPr id="104" name="PlaceHolder 20"/>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Player Configuration</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0D9E59AF-41F7-4AC8-AAF9-966DA8B7F8B3}"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4"/>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Player Configuration</a:t>
            </a:r>
            <a:endParaRPr b="0" lang="en-US" sz="4000" spc="-1" strike="noStrike">
              <a:solidFill>
                <a:srgbClr val="000000"/>
              </a:solidFill>
              <a:latin typeface="Arial"/>
            </a:endParaRPr>
          </a:p>
        </p:txBody>
      </p:sp>
      <p:pic>
        <p:nvPicPr>
          <p:cNvPr id="106" name="" descr=""/>
          <p:cNvPicPr/>
          <p:nvPr/>
        </p:nvPicPr>
        <p:blipFill>
          <a:blip r:embed="rId1"/>
          <a:stretch/>
        </p:blipFill>
        <p:spPr>
          <a:xfrm>
            <a:off x="712080" y="1533600"/>
            <a:ext cx="10803240" cy="3707280"/>
          </a:xfrm>
          <a:prstGeom prst="rect">
            <a:avLst/>
          </a:prstGeom>
          <a:ln w="0">
            <a:noFill/>
          </a:ln>
        </p:spPr>
      </p:pic>
      <p:sp>
        <p:nvSpPr>
          <p:cNvPr id="107" name=""/>
          <p:cNvSpPr/>
          <p:nvPr/>
        </p:nvSpPr>
        <p:spPr>
          <a:xfrm>
            <a:off x="6352200" y="6498360"/>
            <a:ext cx="479736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10: Goldstone Will, Unity 3.x game development essentials, 2011</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CD494D7-ACC3-4D47-B6C2-4B92A6AB45F8}"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567000" y="1498680"/>
            <a:ext cx="10683000" cy="3732120"/>
          </a:xfrm>
          <a:prstGeom prst="rect">
            <a:avLst/>
          </a:prstGeom>
          <a:ln w="0">
            <a:noFill/>
          </a:ln>
        </p:spPr>
      </p:pic>
      <p:sp>
        <p:nvSpPr>
          <p:cNvPr id="109" name="PlaceHolder 21"/>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Player Configuration</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4627898F-01D3-48FC-987A-FCA10E545AD0}"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8"/>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Practical Exercise - Scene Creation</a:t>
            </a:r>
            <a:endParaRPr b="0" lang="en-US" sz="4000" spc="-1" strike="noStrike">
              <a:solidFill>
                <a:srgbClr val="000000"/>
              </a:solidFill>
              <a:latin typeface="Arial"/>
            </a:endParaRPr>
          </a:p>
        </p:txBody>
      </p:sp>
      <p:sp>
        <p:nvSpPr>
          <p:cNvPr id="111" name=""/>
          <p:cNvSpPr/>
          <p:nvPr/>
        </p:nvSpPr>
        <p:spPr>
          <a:xfrm>
            <a:off x="197640" y="1600200"/>
            <a:ext cx="11649960" cy="343080"/>
          </a:xfrm>
          <a:prstGeom prst="rect">
            <a:avLst/>
          </a:prstGeom>
          <a:noFill/>
          <a:ln w="0">
            <a:noFill/>
          </a:ln>
        </p:spPr>
        <p:style>
          <a:lnRef idx="0"/>
          <a:fillRef idx="0"/>
          <a:effectRef idx="0"/>
          <a:fontRef idx="minor"/>
        </p:style>
        <p:txBody>
          <a:bodyPr lIns="90000" rIns="90000" tIns="45000" bIns="45000" anchor="t">
            <a:noAutofit/>
          </a:bodyPr>
          <a:p>
            <a:pPr marL="360000" indent="-216000">
              <a:lnSpc>
                <a:spcPct val="100000"/>
              </a:lnSpc>
              <a:buClr>
                <a:srgbClr val="000000"/>
              </a:buClr>
              <a:buFont typeface="OpenSymbol"/>
              <a:buAutoNum type="arabicPeriod"/>
            </a:pPr>
            <a:r>
              <a:rPr b="0" lang="en-US" sz="2000" spc="-1" strike="noStrike">
                <a:solidFill>
                  <a:srgbClr val="000000"/>
                </a:solidFill>
                <a:latin typeface="Arial"/>
                <a:ea typeface="DejaVu Sans"/>
              </a:rPr>
              <a:t>Change name of current scene to _Scene_0</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360000" indent="-216000">
              <a:lnSpc>
                <a:spcPct val="100000"/>
              </a:lnSpc>
              <a:buClr>
                <a:srgbClr val="000000"/>
              </a:buClr>
              <a:buFont typeface="OpenSymbol"/>
              <a:buAutoNum type="arabicPeriod"/>
            </a:pPr>
            <a:r>
              <a:rPr b="0" lang="en-US" sz="2000" spc="-1" strike="noStrike">
                <a:solidFill>
                  <a:srgbClr val="000000"/>
                </a:solidFill>
                <a:latin typeface="Arial"/>
                <a:ea typeface="DejaVu Sans"/>
              </a:rPr>
              <a:t>Create new scene for Airplane game, called _Scene_1.</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360000" indent="-216000">
              <a:lnSpc>
                <a:spcPct val="100000"/>
              </a:lnSpc>
              <a:buClr>
                <a:srgbClr val="000000"/>
              </a:buClr>
              <a:buFont typeface="OpenSymbol"/>
              <a:buAutoNum type="arabicPeriod"/>
            </a:pPr>
            <a:r>
              <a:rPr b="0" lang="en-US" sz="2000" spc="-1" strike="noStrike">
                <a:solidFill>
                  <a:srgbClr val="000000"/>
                </a:solidFill>
                <a:latin typeface="Arial"/>
                <a:ea typeface="DejaVu Sans"/>
              </a:rPr>
              <a:t>Create Prefab for Airplane GameObject in _Scene_0</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360000" indent="-216000">
              <a:lnSpc>
                <a:spcPct val="100000"/>
              </a:lnSpc>
              <a:buClr>
                <a:srgbClr val="000000"/>
              </a:buClr>
              <a:buFont typeface="OpenSymbol"/>
              <a:buAutoNum type="arabicPeriod"/>
            </a:pPr>
            <a:r>
              <a:rPr b="0" lang="en-US" sz="2000" spc="-1" strike="noStrike">
                <a:solidFill>
                  <a:srgbClr val="000000"/>
                </a:solidFill>
                <a:latin typeface="Arial"/>
                <a:ea typeface="DejaVu Sans"/>
              </a:rPr>
              <a:t>Drag and drop Airplane Prefab to new scene and change its name to Player.</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1" lang="en-US" sz="2000" spc="-1" strike="noStrike">
                <a:solidFill>
                  <a:srgbClr val="000000"/>
                </a:solidFill>
                <a:latin typeface="Arial"/>
                <a:ea typeface="DejaVu Sans"/>
              </a:rPr>
              <a:t>Advance practice</a:t>
            </a:r>
            <a:endParaRPr b="0" lang="en-US" sz="2000" spc="-1" strike="noStrike">
              <a:solidFill>
                <a:srgbClr val="000000"/>
              </a:solidFill>
              <a:latin typeface="Arial"/>
            </a:endParaRPr>
          </a:p>
          <a:p>
            <a:pPr marL="360000" indent="-216000">
              <a:lnSpc>
                <a:spcPct val="100000"/>
              </a:lnSpc>
              <a:buClr>
                <a:srgbClr val="000000"/>
              </a:buClr>
              <a:buFont typeface="OpenSymbol"/>
              <a:buAutoNum type="arabicPeriod"/>
            </a:pPr>
            <a:r>
              <a:rPr b="0" lang="en-US" sz="2000" spc="-1" strike="noStrike">
                <a:solidFill>
                  <a:srgbClr val="000000"/>
                </a:solidFill>
                <a:latin typeface="Arial"/>
                <a:ea typeface="DejaVu Sans"/>
              </a:rPr>
              <a:t>Create the level exit trigger, and switch to _Scene_1 when the airplane go through the trigger cube.</a:t>
            </a: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54090ECC-6F6A-4CA7-8CEC-144FFF9AC55D}"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228600" y="681120"/>
            <a:ext cx="11813760" cy="70488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000" spc="-1" strike="noStrike">
                <a:solidFill>
                  <a:srgbClr val="000000"/>
                </a:solidFill>
                <a:latin typeface="Arial"/>
              </a:rPr>
              <a:t>Learning Objectives</a:t>
            </a:r>
            <a:endParaRPr b="0" lang="en-US" sz="4000" spc="-1" strike="noStrike">
              <a:solidFill>
                <a:srgbClr val="000000"/>
              </a:solidFill>
              <a:latin typeface="Arial"/>
            </a:endParaRPr>
          </a:p>
        </p:txBody>
      </p:sp>
      <p:sp>
        <p:nvSpPr>
          <p:cNvPr id="52" name=""/>
          <p:cNvSpPr/>
          <p:nvPr/>
        </p:nvSpPr>
        <p:spPr>
          <a:xfrm>
            <a:off x="2014560" y="2057400"/>
            <a:ext cx="8161920" cy="2056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2200" spc="-1" strike="noStrike">
                <a:solidFill>
                  <a:srgbClr val="000000"/>
                </a:solidFill>
                <a:latin typeface="Arial"/>
                <a:ea typeface="DejaVu Sans"/>
              </a:rPr>
              <a:t>Understand the concept of scenes in Unity.</a:t>
            </a:r>
            <a:endParaRPr b="0" lang="en-US" sz="22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200" spc="-1" strike="noStrike">
                <a:solidFill>
                  <a:srgbClr val="000000"/>
                </a:solidFill>
                <a:latin typeface="Arial"/>
                <a:ea typeface="DejaVu Sans"/>
              </a:rPr>
              <a:t>Learn how to create and organize scenes effectively.</a:t>
            </a:r>
            <a:endParaRPr b="0" lang="en-US" sz="22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2200" spc="-1" strike="noStrike">
                <a:solidFill>
                  <a:srgbClr val="000000"/>
                </a:solidFill>
                <a:latin typeface="Arial"/>
                <a:ea typeface="DejaVu Sans"/>
              </a:rPr>
              <a:t>Grasp scene management techniques for complex projects.</a:t>
            </a:r>
            <a:endParaRPr b="0" lang="en-US" sz="2200" spc="-1" strike="noStrike">
              <a:solidFill>
                <a:srgbClr val="000000"/>
              </a:solidFill>
              <a:latin typeface="Arial"/>
            </a:endParaRPr>
          </a:p>
        </p:txBody>
      </p:sp>
      <p:sp>
        <p:nvSpPr>
          <p:cNvPr id="3" name="PlaceHolder 2"/>
          <p:cNvSpPr>
            <a:spLocks noGrp="1"/>
          </p:cNvSpPr>
          <p:nvPr>
            <p:ph type="sldNum" idx="1"/>
          </p:nvPr>
        </p:nvSpPr>
        <p:spPr/>
        <p:txBody>
          <a:bodyPr/>
          <a:p>
            <a:fld id="{69E5C372-50C5-4028-A745-FC8FDE71158D}"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9"/>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1 – Create new scene</a:t>
            </a:r>
            <a:endParaRPr b="0" lang="en-US" sz="3600" spc="-1" strike="noStrike">
              <a:solidFill>
                <a:srgbClr val="000000"/>
              </a:solidFill>
              <a:latin typeface="Arial"/>
            </a:endParaRPr>
          </a:p>
        </p:txBody>
      </p:sp>
      <p:sp>
        <p:nvSpPr>
          <p:cNvPr id="113" name=""/>
          <p:cNvSpPr/>
          <p:nvPr/>
        </p:nvSpPr>
        <p:spPr>
          <a:xfrm>
            <a:off x="228600" y="1378440"/>
            <a:ext cx="7085880" cy="221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In the </a:t>
            </a:r>
            <a:r>
              <a:rPr b="0" i="1" lang="en-US" sz="2000" spc="-1" strike="noStrike">
                <a:solidFill>
                  <a:srgbClr val="000000"/>
                </a:solidFill>
                <a:latin typeface="Arial"/>
                <a:ea typeface="DejaVu Sans"/>
              </a:rPr>
              <a:t>Assets</a:t>
            </a:r>
            <a:r>
              <a:rPr b="0" lang="en-US" sz="2000" spc="-1" strike="noStrike">
                <a:solidFill>
                  <a:srgbClr val="000000"/>
                </a:solidFill>
                <a:latin typeface="Arial"/>
                <a:ea typeface="DejaVu Sans"/>
              </a:rPr>
              <a:t> folder, create </a:t>
            </a:r>
            <a:r>
              <a:rPr b="0" i="1" lang="en-US" sz="2000" spc="-1" strike="noStrike">
                <a:solidFill>
                  <a:srgbClr val="000000"/>
                </a:solidFill>
                <a:latin typeface="Arial"/>
                <a:ea typeface="DejaVu Sans"/>
              </a:rPr>
              <a:t>Level</a:t>
            </a:r>
            <a:r>
              <a:rPr b="0" lang="en-US" sz="2000" spc="-1" strike="noStrike">
                <a:solidFill>
                  <a:srgbClr val="000000"/>
                </a:solidFill>
                <a:latin typeface="Arial"/>
                <a:ea typeface="DejaVu Sans"/>
              </a:rPr>
              <a:t> folder. Move </a:t>
            </a:r>
            <a:r>
              <a:rPr b="0" i="1" lang="en-US" sz="2000" spc="-1" strike="noStrike">
                <a:solidFill>
                  <a:srgbClr val="000000"/>
                </a:solidFill>
                <a:latin typeface="Arial"/>
                <a:ea typeface="DejaVu Sans"/>
              </a:rPr>
              <a:t>Scenes</a:t>
            </a:r>
            <a:r>
              <a:rPr b="0" lang="en-US" sz="2000" spc="-1" strike="noStrike">
                <a:solidFill>
                  <a:srgbClr val="000000"/>
                </a:solidFill>
                <a:latin typeface="Arial"/>
                <a:ea typeface="DejaVu Sans"/>
              </a:rPr>
              <a:t> folder to </a:t>
            </a:r>
            <a:r>
              <a:rPr b="0" i="1" lang="en-US" sz="2000" spc="-1" strike="noStrike">
                <a:solidFill>
                  <a:srgbClr val="000000"/>
                </a:solidFill>
                <a:latin typeface="Arial"/>
                <a:ea typeface="DejaVu Sans"/>
              </a:rPr>
              <a:t>Level</a:t>
            </a:r>
            <a:r>
              <a:rPr b="0" lang="en-US" sz="2000" spc="-1" strike="noStrike">
                <a:solidFill>
                  <a:srgbClr val="000000"/>
                </a:solidFill>
                <a:latin typeface="Arial"/>
                <a:ea typeface="DejaVu Sans"/>
              </a:rPr>
              <a:t> folder.</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Rename ‘</a:t>
            </a:r>
            <a:r>
              <a:rPr b="0" i="1" lang="en-US" sz="2000" spc="-1" strike="noStrike">
                <a:solidFill>
                  <a:srgbClr val="000000"/>
                </a:solidFill>
                <a:latin typeface="Arial"/>
                <a:ea typeface="DejaVu Sans"/>
              </a:rPr>
              <a:t>SampleScene</a:t>
            </a:r>
            <a:r>
              <a:rPr b="0" lang="en-US" sz="2000" spc="-1" strike="noStrike">
                <a:solidFill>
                  <a:srgbClr val="000000"/>
                </a:solidFill>
                <a:latin typeface="Arial"/>
                <a:ea typeface="DejaVu Sans"/>
              </a:rPr>
              <a:t>’ scene to ‘</a:t>
            </a:r>
            <a:r>
              <a:rPr b="0" i="1" lang="en-US" sz="2000" spc="-1" strike="noStrike">
                <a:solidFill>
                  <a:srgbClr val="000000"/>
                </a:solidFill>
                <a:latin typeface="Arial"/>
                <a:ea typeface="DejaVu Sans"/>
              </a:rPr>
              <a:t>_Scene_0</a:t>
            </a:r>
            <a:r>
              <a:rPr b="0" lang="en-US" sz="2000" spc="-1" strike="noStrike">
                <a:solidFill>
                  <a:srgbClr val="000000"/>
                </a:solidFill>
                <a:latin typeface="Arial"/>
                <a:ea typeface="DejaVu Sans"/>
              </a:rPr>
              <a:t>’</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PingFang SC"/>
              </a:rPr>
              <a:t>In the </a:t>
            </a:r>
            <a:r>
              <a:rPr b="0" i="1" lang="en-US" sz="2000" spc="-1" strike="noStrike">
                <a:solidFill>
                  <a:srgbClr val="000000"/>
                </a:solidFill>
                <a:latin typeface="Arial"/>
                <a:ea typeface="PingFang SC"/>
              </a:rPr>
              <a:t>Scenes</a:t>
            </a:r>
            <a:r>
              <a:rPr b="0" lang="en-US" sz="2000" spc="-1" strike="noStrike">
                <a:solidFill>
                  <a:srgbClr val="000000"/>
                </a:solidFill>
                <a:latin typeface="Arial"/>
                <a:ea typeface="PingFang SC"/>
              </a:rPr>
              <a:t> folder, select </a:t>
            </a:r>
            <a:r>
              <a:rPr b="0" i="1" lang="en-US" sz="2000" spc="-1" strike="noStrike">
                <a:solidFill>
                  <a:srgbClr val="000000"/>
                </a:solidFill>
                <a:latin typeface="Arial"/>
                <a:ea typeface="PingFang SC"/>
              </a:rPr>
              <a:t>Assets</a:t>
            </a:r>
            <a:r>
              <a:rPr b="0" lang="en-US" sz="2000" spc="-1" strike="noStrike">
                <a:solidFill>
                  <a:srgbClr val="000000"/>
                </a:solidFill>
                <a:latin typeface="Arial"/>
                <a:ea typeface="PingFang SC"/>
              </a:rPr>
              <a:t> menu &gt; </a:t>
            </a:r>
            <a:r>
              <a:rPr b="0" i="1" lang="en-US" sz="2000" spc="-1" strike="noStrike">
                <a:solidFill>
                  <a:srgbClr val="000000"/>
                </a:solidFill>
                <a:latin typeface="Arial"/>
                <a:ea typeface="PingFang SC"/>
              </a:rPr>
              <a:t>Create</a:t>
            </a:r>
            <a:r>
              <a:rPr b="0" lang="en-US" sz="2000" spc="-1" strike="noStrike">
                <a:solidFill>
                  <a:srgbClr val="000000"/>
                </a:solidFill>
                <a:latin typeface="Arial"/>
                <a:ea typeface="PingFang SC"/>
              </a:rPr>
              <a:t> &gt; </a:t>
            </a:r>
            <a:r>
              <a:rPr b="0" i="1" lang="en-US" sz="2000" spc="-1" strike="noStrike">
                <a:solidFill>
                  <a:srgbClr val="000000"/>
                </a:solidFill>
                <a:latin typeface="Arial"/>
                <a:ea typeface="PingFang SC"/>
              </a:rPr>
              <a:t>Scene</a:t>
            </a:r>
            <a:r>
              <a:rPr b="0" lang="en-US" sz="2000" spc="-1" strike="noStrike">
                <a:solidFill>
                  <a:srgbClr val="000000"/>
                </a:solidFill>
                <a:latin typeface="Arial"/>
                <a:ea typeface="PingFang SC"/>
              </a:rPr>
              <a:t> . Rename new scene to ‘</a:t>
            </a:r>
            <a:r>
              <a:rPr b="0" i="1" lang="en-US" sz="2000" spc="-1" strike="noStrike">
                <a:solidFill>
                  <a:srgbClr val="000000"/>
                </a:solidFill>
                <a:latin typeface="Arial"/>
                <a:ea typeface="PingFang SC"/>
              </a:rPr>
              <a:t>_Scene_1</a:t>
            </a:r>
            <a:r>
              <a:rPr b="0" lang="en-US" sz="2000" spc="-1" strike="noStrike">
                <a:solidFill>
                  <a:srgbClr val="000000"/>
                </a:solidFill>
                <a:latin typeface="Arial"/>
                <a:ea typeface="PingFang SC"/>
              </a:rPr>
              <a:t>’</a:t>
            </a:r>
            <a:endParaRPr b="0" lang="en-US" sz="2000" spc="-1" strike="noStrike">
              <a:solidFill>
                <a:srgbClr val="000000"/>
              </a:solidFill>
              <a:latin typeface="Arial"/>
            </a:endParaRPr>
          </a:p>
        </p:txBody>
      </p:sp>
      <p:pic>
        <p:nvPicPr>
          <p:cNvPr id="114" name="" descr=""/>
          <p:cNvPicPr/>
          <p:nvPr/>
        </p:nvPicPr>
        <p:blipFill>
          <a:blip r:embed="rId1"/>
          <a:stretch/>
        </p:blipFill>
        <p:spPr>
          <a:xfrm>
            <a:off x="48600" y="4514040"/>
            <a:ext cx="3237480" cy="1428840"/>
          </a:xfrm>
          <a:prstGeom prst="rect">
            <a:avLst/>
          </a:prstGeom>
          <a:ln w="0">
            <a:noFill/>
          </a:ln>
        </p:spPr>
      </p:pic>
      <p:pic>
        <p:nvPicPr>
          <p:cNvPr id="115" name="" descr=""/>
          <p:cNvPicPr/>
          <p:nvPr/>
        </p:nvPicPr>
        <p:blipFill>
          <a:blip r:embed="rId2"/>
          <a:stretch/>
        </p:blipFill>
        <p:spPr>
          <a:xfrm>
            <a:off x="4123800" y="3690360"/>
            <a:ext cx="3503880" cy="2709720"/>
          </a:xfrm>
          <a:prstGeom prst="rect">
            <a:avLst/>
          </a:prstGeom>
          <a:ln w="0">
            <a:noFill/>
          </a:ln>
        </p:spPr>
      </p:pic>
      <p:sp>
        <p:nvSpPr>
          <p:cNvPr id="116" name=""/>
          <p:cNvSpPr/>
          <p:nvPr/>
        </p:nvSpPr>
        <p:spPr>
          <a:xfrm>
            <a:off x="3285000" y="5257800"/>
            <a:ext cx="838800" cy="36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pic>
        <p:nvPicPr>
          <p:cNvPr id="117" name="" descr=""/>
          <p:cNvPicPr/>
          <p:nvPr/>
        </p:nvPicPr>
        <p:blipFill>
          <a:blip r:embed="rId3"/>
          <a:stretch/>
        </p:blipFill>
        <p:spPr>
          <a:xfrm>
            <a:off x="7772400" y="896400"/>
            <a:ext cx="4021200" cy="2828160"/>
          </a:xfrm>
          <a:prstGeom prst="rect">
            <a:avLst/>
          </a:prstGeom>
          <a:ln w="0">
            <a:noFill/>
          </a:ln>
        </p:spPr>
      </p:pic>
      <p:sp>
        <p:nvSpPr>
          <p:cNvPr id="2" name="PlaceHolder 1"/>
          <p:cNvSpPr>
            <a:spLocks noGrp="1"/>
          </p:cNvSpPr>
          <p:nvPr>
            <p:ph type="sldNum" idx="1"/>
          </p:nvPr>
        </p:nvSpPr>
        <p:spPr/>
        <p:txBody>
          <a:bodyPr/>
          <a:p>
            <a:fld id="{ACAAAB76-394B-4132-AEDB-A695D6F42625}"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22"/>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2 – Duplicate and copy Player to new Scene</a:t>
            </a:r>
            <a:endParaRPr b="0" lang="en-US" sz="3600" spc="-1" strike="noStrike">
              <a:solidFill>
                <a:srgbClr val="000000"/>
              </a:solidFill>
              <a:latin typeface="Arial"/>
            </a:endParaRPr>
          </a:p>
        </p:txBody>
      </p:sp>
      <p:sp>
        <p:nvSpPr>
          <p:cNvPr id="119" name=""/>
          <p:cNvSpPr/>
          <p:nvPr/>
        </p:nvSpPr>
        <p:spPr>
          <a:xfrm>
            <a:off x="228600" y="1443240"/>
            <a:ext cx="8228880" cy="221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Open </a:t>
            </a:r>
            <a:r>
              <a:rPr b="0" i="1" lang="en-US" sz="2000" spc="-1" strike="noStrike">
                <a:solidFill>
                  <a:srgbClr val="000000"/>
                </a:solidFill>
                <a:latin typeface="Arial"/>
                <a:ea typeface="DejaVu Sans"/>
              </a:rPr>
              <a:t>_Scene_1</a:t>
            </a:r>
            <a:r>
              <a:rPr b="0" lang="en-US" sz="2000" spc="-1" strike="noStrike">
                <a:solidFill>
                  <a:srgbClr val="000000"/>
                </a:solidFill>
                <a:latin typeface="Arial"/>
                <a:ea typeface="DejaVu Sans"/>
              </a:rPr>
              <a:t> by double click on </a:t>
            </a:r>
            <a:r>
              <a:rPr b="0" i="1" lang="en-US" sz="2000" spc="-1" strike="noStrike">
                <a:solidFill>
                  <a:srgbClr val="000000"/>
                </a:solidFill>
                <a:latin typeface="Arial"/>
                <a:ea typeface="DejaVu Sans"/>
              </a:rPr>
              <a:t>_Scene_1</a:t>
            </a:r>
            <a:r>
              <a:rPr b="0" lang="en-US" sz="2000" spc="-1" strike="noStrike">
                <a:solidFill>
                  <a:srgbClr val="000000"/>
                </a:solidFill>
                <a:latin typeface="Arial"/>
                <a:ea typeface="DejaVu Sans"/>
              </a:rPr>
              <a:t> icon.</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Drage and drop </a:t>
            </a:r>
            <a:r>
              <a:rPr b="0" i="1" lang="en-US" sz="2000" spc="-1" strike="noStrike">
                <a:solidFill>
                  <a:srgbClr val="000000"/>
                </a:solidFill>
                <a:latin typeface="Arial"/>
                <a:ea typeface="DejaVu Sans"/>
              </a:rPr>
              <a:t>_Scene_0</a:t>
            </a:r>
            <a:r>
              <a:rPr b="0" lang="en-US" sz="2000" spc="-1" strike="noStrike">
                <a:solidFill>
                  <a:srgbClr val="000000"/>
                </a:solidFill>
                <a:latin typeface="Arial"/>
                <a:ea typeface="DejaVu Sans"/>
              </a:rPr>
              <a:t> to Hierarchy panel to open multiple scene.</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Select Airplane and press Control + D to duplicate.</a:t>
            </a:r>
            <a:endParaRPr b="0" lang="en-US" sz="20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PingFang SC"/>
              </a:rPr>
              <a:t>Drag and drop new object to new scene </a:t>
            </a:r>
            <a:r>
              <a:rPr b="0" i="1" lang="en-US" sz="2000" spc="-1" strike="noStrike">
                <a:solidFill>
                  <a:srgbClr val="000000"/>
                </a:solidFill>
                <a:latin typeface="Arial"/>
                <a:ea typeface="PingFang SC"/>
              </a:rPr>
              <a:t>_Scene_1</a:t>
            </a:r>
            <a:r>
              <a:rPr b="0" lang="en-US" sz="2000" spc="-1" strike="noStrike">
                <a:solidFill>
                  <a:srgbClr val="000000"/>
                </a:solidFill>
                <a:latin typeface="Arial"/>
                <a:ea typeface="PingFang SC"/>
              </a:rPr>
              <a:t>.</a:t>
            </a:r>
            <a:endParaRPr b="0" lang="en-US" sz="2000" spc="-1" strike="noStrike">
              <a:solidFill>
                <a:srgbClr val="000000"/>
              </a:solidFill>
              <a:latin typeface="Arial"/>
            </a:endParaRPr>
          </a:p>
        </p:txBody>
      </p:sp>
      <p:pic>
        <p:nvPicPr>
          <p:cNvPr id="120" name="" descr=""/>
          <p:cNvPicPr/>
          <p:nvPr/>
        </p:nvPicPr>
        <p:blipFill>
          <a:blip r:embed="rId1"/>
          <a:stretch/>
        </p:blipFill>
        <p:spPr>
          <a:xfrm>
            <a:off x="228600" y="3311640"/>
            <a:ext cx="2285280" cy="3088440"/>
          </a:xfrm>
          <a:prstGeom prst="rect">
            <a:avLst/>
          </a:prstGeom>
          <a:ln w="0">
            <a:noFill/>
          </a:ln>
        </p:spPr>
      </p:pic>
      <p:pic>
        <p:nvPicPr>
          <p:cNvPr id="121" name="" descr=""/>
          <p:cNvPicPr/>
          <p:nvPr/>
        </p:nvPicPr>
        <p:blipFill>
          <a:blip r:embed="rId2"/>
          <a:stretch/>
        </p:blipFill>
        <p:spPr>
          <a:xfrm>
            <a:off x="6400800" y="3229200"/>
            <a:ext cx="2513880" cy="3233160"/>
          </a:xfrm>
          <a:prstGeom prst="rect">
            <a:avLst/>
          </a:prstGeom>
          <a:ln w="0">
            <a:noFill/>
          </a:ln>
        </p:spPr>
      </p:pic>
      <p:sp>
        <p:nvSpPr>
          <p:cNvPr id="122" name=""/>
          <p:cNvSpPr/>
          <p:nvPr/>
        </p:nvSpPr>
        <p:spPr>
          <a:xfrm>
            <a:off x="2514600" y="4800600"/>
            <a:ext cx="3886200" cy="36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E267DE42-7F19-4E09-A6D7-A98054194EFE}"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23"/>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2 – Prefab creating and using</a:t>
            </a:r>
            <a:endParaRPr b="0" lang="en-US" sz="3600" spc="-1" strike="noStrike">
              <a:solidFill>
                <a:srgbClr val="000000"/>
              </a:solidFill>
              <a:latin typeface="Arial"/>
            </a:endParaRPr>
          </a:p>
        </p:txBody>
      </p:sp>
      <p:sp>
        <p:nvSpPr>
          <p:cNvPr id="124" name=""/>
          <p:cNvSpPr/>
          <p:nvPr/>
        </p:nvSpPr>
        <p:spPr>
          <a:xfrm>
            <a:off x="228600" y="1443600"/>
            <a:ext cx="8228880" cy="221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To create a prefab from a GameObjec. Choose GameObject, drag and drop GameObject to Assets folder of Project Panel.</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p:txBody>
      </p:sp>
      <p:pic>
        <p:nvPicPr>
          <p:cNvPr id="125" name="" descr=""/>
          <p:cNvPicPr/>
          <p:nvPr/>
        </p:nvPicPr>
        <p:blipFill>
          <a:blip r:embed="rId1"/>
          <a:stretch/>
        </p:blipFill>
        <p:spPr>
          <a:xfrm>
            <a:off x="8458200" y="1443600"/>
            <a:ext cx="3428280" cy="4915440"/>
          </a:xfrm>
          <a:prstGeom prst="rect">
            <a:avLst/>
          </a:prstGeom>
          <a:ln w="0">
            <a:noFill/>
          </a:ln>
        </p:spPr>
      </p:pic>
      <p:sp>
        <p:nvSpPr>
          <p:cNvPr id="126" name=""/>
          <p:cNvSpPr/>
          <p:nvPr/>
        </p:nvSpPr>
        <p:spPr>
          <a:xfrm>
            <a:off x="9372600" y="3657600"/>
            <a:ext cx="914400" cy="11430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3DF75A51-3137-4958-84F1-3BB33C61A77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24"/>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2 – Prefab creating and using</a:t>
            </a:r>
            <a:endParaRPr b="0" lang="en-US" sz="3600" spc="-1" strike="noStrike">
              <a:solidFill>
                <a:srgbClr val="000000"/>
              </a:solidFill>
              <a:latin typeface="Arial"/>
            </a:endParaRPr>
          </a:p>
        </p:txBody>
      </p:sp>
      <p:sp>
        <p:nvSpPr>
          <p:cNvPr id="128" name=""/>
          <p:cNvSpPr/>
          <p:nvPr/>
        </p:nvSpPr>
        <p:spPr>
          <a:xfrm>
            <a:off x="228600" y="1443960"/>
            <a:ext cx="6171480" cy="221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2000" spc="-1" strike="noStrike">
                <a:solidFill>
                  <a:srgbClr val="000000"/>
                </a:solidFill>
                <a:latin typeface="Arial"/>
                <a:ea typeface="DejaVu Sans"/>
              </a:rPr>
              <a:t>To add GameObject to scene from a prefab, drag and drop prefab to </a:t>
            </a:r>
            <a:r>
              <a:rPr b="0" i="1" lang="en-US" sz="2000" spc="-1" strike="noStrike">
                <a:solidFill>
                  <a:srgbClr val="000000"/>
                </a:solidFill>
                <a:latin typeface="Arial"/>
                <a:ea typeface="DejaVu Sans"/>
              </a:rPr>
              <a:t>Scene panel</a:t>
            </a:r>
            <a:r>
              <a:rPr b="0" lang="en-US" sz="2000" spc="-1" strike="noStrike">
                <a:solidFill>
                  <a:srgbClr val="000000"/>
                </a:solidFill>
                <a:latin typeface="Arial"/>
                <a:ea typeface="DejaVu Sans"/>
              </a:rPr>
              <a:t> or </a:t>
            </a:r>
            <a:r>
              <a:rPr b="0" i="1" lang="en-US" sz="2000" spc="-1" strike="noStrike">
                <a:solidFill>
                  <a:srgbClr val="000000"/>
                </a:solidFill>
                <a:latin typeface="Arial"/>
                <a:ea typeface="DejaVu Sans"/>
              </a:rPr>
              <a:t>Hierarchy panel</a:t>
            </a:r>
            <a:r>
              <a:rPr b="0" lang="en-US" sz="2000" spc="-1" strike="noStrike">
                <a:solidFill>
                  <a:srgbClr val="000000"/>
                </a:solidFill>
                <a:latin typeface="Arial"/>
                <a:ea typeface="DejaVu Sans"/>
              </a:rPr>
              <a:t>.</a:t>
            </a:r>
            <a:endParaRPr b="0" lang="en-US" sz="2000" spc="-1" strike="noStrike">
              <a:solidFill>
                <a:srgbClr val="000000"/>
              </a:solidFill>
              <a:latin typeface="Arial"/>
            </a:endParaRPr>
          </a:p>
          <a:p>
            <a:pPr>
              <a:lnSpc>
                <a:spcPct val="150000"/>
              </a:lnSpc>
            </a:pPr>
            <a:endParaRPr b="0" lang="en-US" sz="2000" spc="-1" strike="noStrike">
              <a:solidFill>
                <a:srgbClr val="000000"/>
              </a:solidFill>
              <a:latin typeface="Arial"/>
            </a:endParaRPr>
          </a:p>
        </p:txBody>
      </p:sp>
      <p:pic>
        <p:nvPicPr>
          <p:cNvPr id="129" name="" descr=""/>
          <p:cNvPicPr/>
          <p:nvPr/>
        </p:nvPicPr>
        <p:blipFill>
          <a:blip r:embed="rId1"/>
          <a:stretch/>
        </p:blipFill>
        <p:spPr>
          <a:xfrm>
            <a:off x="6858000" y="1363680"/>
            <a:ext cx="5198040" cy="5036400"/>
          </a:xfrm>
          <a:prstGeom prst="rect">
            <a:avLst/>
          </a:prstGeom>
          <a:ln w="0">
            <a:noFill/>
          </a:ln>
        </p:spPr>
      </p:pic>
      <p:sp>
        <p:nvSpPr>
          <p:cNvPr id="130" name=""/>
          <p:cNvSpPr/>
          <p:nvPr/>
        </p:nvSpPr>
        <p:spPr>
          <a:xfrm flipH="1" flipV="1">
            <a:off x="7772400" y="2286000"/>
            <a:ext cx="1371600" cy="34290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31" name=""/>
          <p:cNvSpPr/>
          <p:nvPr/>
        </p:nvSpPr>
        <p:spPr>
          <a:xfrm flipV="1">
            <a:off x="9144000" y="3429000"/>
            <a:ext cx="457200" cy="22860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BA555537-C337-4E65-AE88-8E45DD1C5B49}"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25"/>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3 – Scene switching</a:t>
            </a:r>
            <a:endParaRPr b="0" lang="en-US" sz="3600" spc="-1" strike="noStrike">
              <a:solidFill>
                <a:srgbClr val="000000"/>
              </a:solidFill>
              <a:latin typeface="Arial"/>
            </a:endParaRPr>
          </a:p>
        </p:txBody>
      </p:sp>
      <p:sp>
        <p:nvSpPr>
          <p:cNvPr id="133" name=""/>
          <p:cNvSpPr/>
          <p:nvPr/>
        </p:nvSpPr>
        <p:spPr>
          <a:xfrm>
            <a:off x="631080" y="1600200"/>
            <a:ext cx="1079856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1. Add a cube, edit transform to make a wall.</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Transform values:</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Position: 0, 20, 150</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Scale: 40, 80, 1</a:t>
            </a:r>
            <a:endParaRPr b="0" lang="en-US" sz="1800" spc="-1" strike="noStrike">
              <a:solidFill>
                <a:srgbClr val="000000"/>
              </a:solidFill>
              <a:latin typeface="Arial"/>
            </a:endParaRPr>
          </a:p>
        </p:txBody>
      </p:sp>
      <p:pic>
        <p:nvPicPr>
          <p:cNvPr id="134" name="" descr=""/>
          <p:cNvPicPr/>
          <p:nvPr/>
        </p:nvPicPr>
        <p:blipFill>
          <a:blip r:embed="rId1"/>
          <a:stretch/>
        </p:blipFill>
        <p:spPr>
          <a:xfrm>
            <a:off x="828360" y="3567240"/>
            <a:ext cx="10372680" cy="2833200"/>
          </a:xfrm>
          <a:prstGeom prst="rect">
            <a:avLst/>
          </a:prstGeom>
          <a:ln w="0">
            <a:noFill/>
          </a:ln>
        </p:spPr>
      </p:pic>
      <p:sp>
        <p:nvSpPr>
          <p:cNvPr id="2" name="PlaceHolder 1"/>
          <p:cNvSpPr>
            <a:spLocks noGrp="1"/>
          </p:cNvSpPr>
          <p:nvPr>
            <p:ph type="sldNum" idx="1"/>
          </p:nvPr>
        </p:nvSpPr>
        <p:spPr/>
        <p:txBody>
          <a:bodyPr/>
          <a:p>
            <a:fld id="{F83BEB9E-BBEA-4034-A263-9622C7A4C25F}"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
          <p:cNvSpPr/>
          <p:nvPr/>
        </p:nvSpPr>
        <p:spPr>
          <a:xfrm>
            <a:off x="606240" y="1427760"/>
            <a:ext cx="462600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2. Make transparent wall by add and apply transparent material to Wall object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136" name="PlaceHolder 26"/>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3 – Scene switching</a:t>
            </a:r>
            <a:endParaRPr b="0" lang="en-US" sz="3600" spc="-1" strike="noStrike">
              <a:solidFill>
                <a:srgbClr val="000000"/>
              </a:solidFill>
              <a:latin typeface="Arial"/>
            </a:endParaRPr>
          </a:p>
        </p:txBody>
      </p:sp>
      <p:pic>
        <p:nvPicPr>
          <p:cNvPr id="137" name="" descr=""/>
          <p:cNvPicPr/>
          <p:nvPr/>
        </p:nvPicPr>
        <p:blipFill>
          <a:blip r:embed="rId1"/>
          <a:stretch/>
        </p:blipFill>
        <p:spPr>
          <a:xfrm>
            <a:off x="5232600" y="1324440"/>
            <a:ext cx="2057040" cy="5002200"/>
          </a:xfrm>
          <a:prstGeom prst="rect">
            <a:avLst/>
          </a:prstGeom>
          <a:ln w="0">
            <a:noFill/>
          </a:ln>
        </p:spPr>
      </p:pic>
      <p:pic>
        <p:nvPicPr>
          <p:cNvPr id="138" name="" descr=""/>
          <p:cNvPicPr/>
          <p:nvPr/>
        </p:nvPicPr>
        <p:blipFill>
          <a:blip r:embed="rId2"/>
          <a:stretch/>
        </p:blipFill>
        <p:spPr>
          <a:xfrm>
            <a:off x="8458200" y="1371600"/>
            <a:ext cx="2057040" cy="4914360"/>
          </a:xfrm>
          <a:prstGeom prst="rect">
            <a:avLst/>
          </a:prstGeom>
          <a:ln w="0">
            <a:noFill/>
          </a:ln>
        </p:spPr>
      </p:pic>
      <p:sp>
        <p:nvSpPr>
          <p:cNvPr id="139" name=""/>
          <p:cNvSpPr/>
          <p:nvPr/>
        </p:nvSpPr>
        <p:spPr>
          <a:xfrm>
            <a:off x="5486400" y="1900800"/>
            <a:ext cx="1803240" cy="2282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0" name=""/>
          <p:cNvSpPr/>
          <p:nvPr/>
        </p:nvSpPr>
        <p:spPr>
          <a:xfrm>
            <a:off x="5509440" y="2206800"/>
            <a:ext cx="1803240" cy="2282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1" name=""/>
          <p:cNvSpPr/>
          <p:nvPr/>
        </p:nvSpPr>
        <p:spPr>
          <a:xfrm>
            <a:off x="8686800" y="5293800"/>
            <a:ext cx="1803240" cy="2282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pic>
        <p:nvPicPr>
          <p:cNvPr id="142" name="" descr=""/>
          <p:cNvPicPr/>
          <p:nvPr/>
        </p:nvPicPr>
        <p:blipFill>
          <a:blip r:embed="rId3"/>
          <a:stretch/>
        </p:blipFill>
        <p:spPr>
          <a:xfrm>
            <a:off x="241560" y="2057400"/>
            <a:ext cx="4901760" cy="4114440"/>
          </a:xfrm>
          <a:prstGeom prst="rect">
            <a:avLst/>
          </a:prstGeom>
          <a:ln w="0">
            <a:noFill/>
          </a:ln>
        </p:spPr>
      </p:pic>
      <p:sp>
        <p:nvSpPr>
          <p:cNvPr id="2" name="PlaceHolder 1"/>
          <p:cNvSpPr>
            <a:spLocks noGrp="1"/>
          </p:cNvSpPr>
          <p:nvPr>
            <p:ph type="sldNum" idx="1"/>
          </p:nvPr>
        </p:nvSpPr>
        <p:spPr/>
        <p:txBody>
          <a:bodyPr/>
          <a:p>
            <a:fld id="{C37842C2-A808-49E3-9D0C-49D6B6F7ABEA}"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27"/>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3 – Scene switching</a:t>
            </a:r>
            <a:endParaRPr b="0" lang="en-US" sz="3600" spc="-1" strike="noStrike">
              <a:solidFill>
                <a:srgbClr val="000000"/>
              </a:solidFill>
              <a:latin typeface="Arial"/>
            </a:endParaRPr>
          </a:p>
        </p:txBody>
      </p:sp>
      <p:sp>
        <p:nvSpPr>
          <p:cNvPr id="144" name=""/>
          <p:cNvSpPr/>
          <p:nvPr/>
        </p:nvSpPr>
        <p:spPr>
          <a:xfrm>
            <a:off x="457200" y="1600200"/>
            <a:ext cx="5486040" cy="303120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rPr>
              <a:t>Add trigger to GameObject. Steps to add trigger:</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Wall Object: </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a:t>
            </a:r>
            <a:r>
              <a:rPr b="0" lang="en-US" sz="1800" spc="-1" strike="noStrike">
                <a:solidFill>
                  <a:srgbClr val="000000"/>
                </a:solidFill>
                <a:latin typeface="Arial"/>
              </a:rPr>
              <a:t>in Box Collider component: check ‘</a:t>
            </a:r>
            <a:r>
              <a:rPr b="0" i="1" lang="en-US" sz="1800" spc="-1" strike="noStrike">
                <a:solidFill>
                  <a:srgbClr val="000000"/>
                </a:solidFill>
                <a:latin typeface="Arial"/>
              </a:rPr>
              <a:t>is Trigger</a:t>
            </a:r>
            <a:r>
              <a:rPr b="0" lang="en-US" sz="1800" spc="-1" strike="noStrike">
                <a:solidFill>
                  <a:srgbClr val="000000"/>
                </a:solidFill>
                <a:latin typeface="Arial"/>
              </a:rPr>
              <a: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a:t>
            </a:r>
            <a:r>
              <a:rPr b="0" lang="en-US" sz="1800" spc="-1" strike="noStrike">
                <a:solidFill>
                  <a:srgbClr val="000000"/>
                </a:solidFill>
                <a:latin typeface="Arial"/>
              </a:rPr>
              <a:t>add script component: ‘EnterGame.cs’</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PlayerObject: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a:t>
            </a:r>
            <a:r>
              <a:rPr b="0" lang="en-US" sz="1800" spc="-1" strike="noStrike">
                <a:solidFill>
                  <a:srgbClr val="000000"/>
                </a:solidFill>
                <a:latin typeface="Arial"/>
              </a:rPr>
              <a:t>add tag ‘Player’ to game object.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a:t>
            </a:r>
            <a:r>
              <a:rPr b="0" lang="en-US" sz="1800" spc="-1" strike="noStrike">
                <a:solidFill>
                  <a:srgbClr val="000000"/>
                </a:solidFill>
                <a:latin typeface="Arial"/>
              </a:rPr>
              <a:t>add Rigidbody component and uncheck ‘</a:t>
            </a:r>
            <a:r>
              <a:rPr b="0" i="1" lang="en-US" sz="1800" spc="-1" strike="noStrike">
                <a:solidFill>
                  <a:srgbClr val="000000"/>
                </a:solidFill>
                <a:latin typeface="Arial"/>
              </a:rPr>
              <a:t>Use Gravity</a:t>
            </a:r>
            <a:r>
              <a:rPr b="0" lang="en-US" sz="1800" spc="-1" strike="noStrike">
                <a:solidFill>
                  <a:srgbClr val="000000"/>
                </a:solidFill>
                <a:latin typeface="Arial"/>
              </a:rPr>
              <a: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rPr>
              <a:t>- Script Component: add function </a:t>
            </a:r>
            <a:r>
              <a:rPr b="0" i="1" lang="en-US" sz="1800" spc="-1" strike="noStrike">
                <a:solidFill>
                  <a:srgbClr val="000000"/>
                </a:solidFill>
                <a:latin typeface="Arial"/>
              </a:rPr>
              <a:t>OnTriggerEnter</a:t>
            </a:r>
            <a:endParaRPr b="0" lang="en-US" sz="1800" spc="-1" strike="noStrike">
              <a:solidFill>
                <a:srgbClr val="000000"/>
              </a:solidFill>
              <a:latin typeface="Arial"/>
            </a:endParaRPr>
          </a:p>
        </p:txBody>
      </p:sp>
      <p:pic>
        <p:nvPicPr>
          <p:cNvPr id="145" name="" descr=""/>
          <p:cNvPicPr/>
          <p:nvPr/>
        </p:nvPicPr>
        <p:blipFill>
          <a:blip r:embed="rId1"/>
          <a:stretch/>
        </p:blipFill>
        <p:spPr>
          <a:xfrm>
            <a:off x="8852400" y="1371600"/>
            <a:ext cx="2805840" cy="4800240"/>
          </a:xfrm>
          <a:prstGeom prst="rect">
            <a:avLst/>
          </a:prstGeom>
          <a:ln w="0">
            <a:noFill/>
          </a:ln>
        </p:spPr>
      </p:pic>
      <p:pic>
        <p:nvPicPr>
          <p:cNvPr id="146" name="" descr=""/>
          <p:cNvPicPr/>
          <p:nvPr/>
        </p:nvPicPr>
        <p:blipFill>
          <a:blip r:embed="rId2"/>
          <a:stretch/>
        </p:blipFill>
        <p:spPr>
          <a:xfrm>
            <a:off x="5768280" y="1386000"/>
            <a:ext cx="2689560" cy="4801320"/>
          </a:xfrm>
          <a:prstGeom prst="rect">
            <a:avLst/>
          </a:prstGeom>
          <a:ln w="0">
            <a:noFill/>
          </a:ln>
        </p:spPr>
      </p:pic>
      <p:sp>
        <p:nvSpPr>
          <p:cNvPr id="147" name=""/>
          <p:cNvSpPr/>
          <p:nvPr/>
        </p:nvSpPr>
        <p:spPr>
          <a:xfrm>
            <a:off x="5768280" y="3321000"/>
            <a:ext cx="2057040" cy="4568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8" name=""/>
          <p:cNvSpPr/>
          <p:nvPr/>
        </p:nvSpPr>
        <p:spPr>
          <a:xfrm>
            <a:off x="5768280" y="5029200"/>
            <a:ext cx="2689560" cy="6854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49" name=""/>
          <p:cNvSpPr/>
          <p:nvPr/>
        </p:nvSpPr>
        <p:spPr>
          <a:xfrm>
            <a:off x="8915400" y="3886200"/>
            <a:ext cx="2689560" cy="45684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52BEABC1-640B-46BB-B1A5-29654188985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28"/>
          <p:cNvSpPr/>
          <p:nvPr/>
        </p:nvSpPr>
        <p:spPr>
          <a:xfrm>
            <a:off x="228600" y="681120"/>
            <a:ext cx="11813400" cy="7045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Practice 3 – Scene switching</a:t>
            </a:r>
            <a:endParaRPr b="0" lang="en-US" sz="3600" spc="-1" strike="noStrike">
              <a:solidFill>
                <a:srgbClr val="000000"/>
              </a:solidFill>
              <a:latin typeface="Arial"/>
            </a:endParaRPr>
          </a:p>
        </p:txBody>
      </p:sp>
      <p:sp>
        <p:nvSpPr>
          <p:cNvPr id="151" name=""/>
          <p:cNvSpPr/>
          <p:nvPr/>
        </p:nvSpPr>
        <p:spPr>
          <a:xfrm>
            <a:off x="228600" y="1386000"/>
            <a:ext cx="16405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EnterGame.cs</a:t>
            </a:r>
            <a:endParaRPr b="0" lang="en-US" sz="1800" spc="-1" strike="noStrike">
              <a:solidFill>
                <a:srgbClr val="000000"/>
              </a:solidFill>
              <a:latin typeface="Arial"/>
            </a:endParaRPr>
          </a:p>
        </p:txBody>
      </p:sp>
      <p:pic>
        <p:nvPicPr>
          <p:cNvPr id="152" name="" descr=""/>
          <p:cNvPicPr/>
          <p:nvPr/>
        </p:nvPicPr>
        <p:blipFill>
          <a:blip r:embed="rId1"/>
          <a:stretch/>
        </p:blipFill>
        <p:spPr>
          <a:xfrm>
            <a:off x="6934320" y="1645920"/>
            <a:ext cx="4952520" cy="3961800"/>
          </a:xfrm>
          <a:prstGeom prst="rect">
            <a:avLst/>
          </a:prstGeom>
          <a:ln w="0">
            <a:noFill/>
          </a:ln>
        </p:spPr>
      </p:pic>
      <p:sp>
        <p:nvSpPr>
          <p:cNvPr id="153" name=""/>
          <p:cNvSpPr/>
          <p:nvPr/>
        </p:nvSpPr>
        <p:spPr>
          <a:xfrm>
            <a:off x="384480" y="2057400"/>
            <a:ext cx="5558760" cy="34740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0" lang="en-US" sz="1600" spc="-1" strike="noStrike">
                <a:solidFill>
                  <a:srgbClr val="000000"/>
                </a:solidFill>
                <a:latin typeface="Arial"/>
              </a:rPr>
              <a:t>public class EnterGame : MonoBehaviour</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private void OnTriggerEnter(Collider other) {</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Debug.Log(other.name + " Enter Trigger");</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if (other.CompareTag("Player")) {</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Debug.Log("Enter Game");</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SceneManager.LoadScene("_Scene_1");</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    </a:t>
            </a:r>
            <a:r>
              <a:rPr b="0" lang="en-US" sz="1600" spc="-1" strike="noStrike">
                <a:solidFill>
                  <a:srgbClr val="000000"/>
                </a:solidFill>
                <a:latin typeface="Arial"/>
              </a:rPr>
              <a:t>}</a:t>
            </a:r>
            <a:endParaRPr b="0" lang="en-US" sz="1600" spc="-1" strike="noStrike">
              <a:solidFill>
                <a:srgbClr val="000000"/>
              </a:solidFill>
              <a:latin typeface="Arial"/>
            </a:endParaRPr>
          </a:p>
          <a:p>
            <a:pPr>
              <a:lnSpc>
                <a:spcPct val="150000"/>
              </a:lnSpc>
            </a:pPr>
            <a:r>
              <a:rPr b="0" lang="en-US" sz="1600" spc="-1" strike="noStrike">
                <a:solidFill>
                  <a:srgbClr val="000000"/>
                </a:solidFill>
                <a:latin typeface="Arial"/>
              </a:rPr>
              <a:t>}</a:t>
            </a:r>
            <a:endParaRPr b="0" lang="en-US" sz="1600" spc="-1" strike="noStrike">
              <a:solidFill>
                <a:srgbClr val="000000"/>
              </a:solidFill>
              <a:latin typeface="Arial"/>
            </a:endParaRPr>
          </a:p>
        </p:txBody>
      </p:sp>
      <p:sp>
        <p:nvSpPr>
          <p:cNvPr id="2" name="PlaceHolder 1"/>
          <p:cNvSpPr>
            <a:spLocks noGrp="1"/>
          </p:cNvSpPr>
          <p:nvPr>
            <p:ph type="sldNum" idx="1"/>
          </p:nvPr>
        </p:nvSpPr>
        <p:spPr/>
        <p:txBody>
          <a:bodyPr/>
          <a:p>
            <a:fld id="{72DE2B77-7C4B-4943-9DF5-C19DA58319F7}"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
          <p:cNvSpPr/>
          <p:nvPr/>
        </p:nvSpPr>
        <p:spPr>
          <a:xfrm>
            <a:off x="194400" y="1455480"/>
            <a:ext cx="10828440" cy="443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5" name="PlaceHolder 11"/>
          <p:cNvSpPr/>
          <p:nvPr/>
        </p:nvSpPr>
        <p:spPr>
          <a:xfrm>
            <a:off x="228600" y="68112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DejaVu Sans"/>
              </a:rPr>
              <a:t>Conclusion and Next Steps</a:t>
            </a:r>
            <a:endParaRPr b="0" lang="en-US" sz="4000" spc="-1" strike="noStrike">
              <a:solidFill>
                <a:srgbClr val="000000"/>
              </a:solidFill>
              <a:latin typeface="Arial"/>
            </a:endParaRPr>
          </a:p>
        </p:txBody>
      </p:sp>
      <p:sp>
        <p:nvSpPr>
          <p:cNvPr id="156" name=""/>
          <p:cNvSpPr/>
          <p:nvPr/>
        </p:nvSpPr>
        <p:spPr>
          <a:xfrm>
            <a:off x="860760" y="1455480"/>
            <a:ext cx="9799920" cy="474336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1" lang="en-US" sz="2000" spc="-1" strike="noStrike">
                <a:solidFill>
                  <a:srgbClr val="000000"/>
                </a:solidFill>
                <a:latin typeface="Arial"/>
                <a:ea typeface="DejaVu Sans"/>
              </a:rPr>
              <a:t>Scene Fundamentals</a:t>
            </a:r>
            <a:r>
              <a:rPr b="0" lang="en-US" sz="2000" spc="-1" strike="noStrike">
                <a:solidFill>
                  <a:srgbClr val="000000"/>
                </a:solidFill>
                <a:latin typeface="Arial"/>
                <a:ea typeface="DejaVu Sans"/>
              </a:rPr>
              <a:t>: Explored scenes as distinct segments crucial for structuring games, emphasizing their impact on overall project flow.</a:t>
            </a:r>
            <a:endParaRPr b="0" lang="en-US" sz="2000" spc="-1" strike="noStrike">
              <a:solidFill>
                <a:srgbClr val="000000"/>
              </a:solidFill>
              <a:latin typeface="Arial"/>
            </a:endParaRPr>
          </a:p>
          <a:p>
            <a:pPr>
              <a:lnSpc>
                <a:spcPct val="150000"/>
              </a:lnSpc>
              <a:spcBef>
                <a:spcPts val="1191"/>
              </a:spcBef>
              <a:spcAft>
                <a:spcPts val="992"/>
              </a:spcAft>
            </a:pPr>
            <a:r>
              <a:rPr b="1" lang="en-US" sz="2000" spc="-1" strike="noStrike">
                <a:solidFill>
                  <a:srgbClr val="000000"/>
                </a:solidFill>
                <a:latin typeface="Arial"/>
                <a:ea typeface="DejaVu Sans"/>
              </a:rPr>
              <a:t>Practical Techniques</a:t>
            </a:r>
            <a:r>
              <a:rPr b="0" lang="en-US" sz="2000" spc="-1" strike="noStrike">
                <a:solidFill>
                  <a:srgbClr val="000000"/>
                </a:solidFill>
                <a:latin typeface="Arial"/>
                <a:ea typeface="DejaVu Sans"/>
              </a:rPr>
              <a:t>: Covered scene creation, navigation, organization strategies, lighting, camera setup, saving/loading scenes, Build Settings, and Player Configuration.</a:t>
            </a:r>
            <a:endParaRPr b="0" lang="en-US" sz="2000" spc="-1" strike="noStrike">
              <a:solidFill>
                <a:srgbClr val="000000"/>
              </a:solidFill>
              <a:latin typeface="Arial"/>
            </a:endParaRPr>
          </a:p>
          <a:p>
            <a:pPr>
              <a:lnSpc>
                <a:spcPct val="150000"/>
              </a:lnSpc>
              <a:spcBef>
                <a:spcPts val="1191"/>
              </a:spcBef>
              <a:spcAft>
                <a:spcPts val="992"/>
              </a:spcAft>
            </a:pPr>
            <a:r>
              <a:rPr b="1" lang="en-US" sz="2000" spc="-1" strike="noStrike">
                <a:solidFill>
                  <a:srgbClr val="000000"/>
                </a:solidFill>
                <a:latin typeface="Arial"/>
                <a:ea typeface="DejaVu Sans"/>
              </a:rPr>
              <a:t>Hands-on Experience</a:t>
            </a:r>
            <a:r>
              <a:rPr b="0" lang="en-US" sz="2000" spc="-1" strike="noStrike">
                <a:solidFill>
                  <a:srgbClr val="000000"/>
                </a:solidFill>
                <a:latin typeface="Arial"/>
                <a:ea typeface="DejaVu Sans"/>
              </a:rPr>
              <a:t>: Participants engaged in practical exercises, creating scenes, adding and organizing game objects, enhancing their proficiency in scene management.</a:t>
            </a:r>
            <a:endParaRPr b="0" lang="en-US" sz="2000" spc="-1" strike="noStrike">
              <a:solidFill>
                <a:srgbClr val="000000"/>
              </a:solidFill>
              <a:latin typeface="Arial"/>
            </a:endParaRPr>
          </a:p>
          <a:p>
            <a:pPr>
              <a:lnSpc>
                <a:spcPct val="150000"/>
              </a:lnSpc>
              <a:spcBef>
                <a:spcPts val="1191"/>
              </a:spcBef>
              <a:spcAft>
                <a:spcPts val="992"/>
              </a:spcAft>
            </a:pPr>
            <a:endParaRPr b="0" lang="en-US" sz="2000" spc="-1" strike="noStrike">
              <a:solidFill>
                <a:srgbClr val="000000"/>
              </a:solidFill>
              <a:latin typeface="Arial"/>
            </a:endParaRPr>
          </a:p>
        </p:txBody>
      </p:sp>
      <p:sp>
        <p:nvSpPr>
          <p:cNvPr id="2" name="PlaceHolder 1"/>
          <p:cNvSpPr>
            <a:spLocks noGrp="1"/>
          </p:cNvSpPr>
          <p:nvPr>
            <p:ph type="sldNum" idx="1"/>
          </p:nvPr>
        </p:nvSpPr>
        <p:spPr/>
        <p:txBody>
          <a:bodyPr/>
          <a:p>
            <a:fld id="{C7B0F9BC-34E7-42CA-8DE1-0B33354C2110}"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
          <p:cNvSpPr/>
          <p:nvPr/>
        </p:nvSpPr>
        <p:spPr>
          <a:xfrm>
            <a:off x="194400" y="1455480"/>
            <a:ext cx="10828440" cy="443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8" name="PlaceHolder 12"/>
          <p:cNvSpPr/>
          <p:nvPr/>
        </p:nvSpPr>
        <p:spPr>
          <a:xfrm>
            <a:off x="228600" y="681120"/>
            <a:ext cx="11813760" cy="70488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159" name=""/>
          <p:cNvSpPr/>
          <p:nvPr/>
        </p:nvSpPr>
        <p:spPr>
          <a:xfrm>
            <a:off x="507960" y="1921680"/>
            <a:ext cx="11371680" cy="264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Hocking, Joseph; Schell, Jesse, Unity in action: multiplatform game development in C#, 2022</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3: Geig, Mike, Sams teach yourself Unity Game development in 24 hours, 2014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6: Gibson Bond, Jeremy, Introduction to Game Design, Prototyping, and Development: From Concept to Playable Game with Unity and C,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8: Unity Technologies, Unity Manual, 2023</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10: Goldstone Will, Unity 3.x game development essentials, 2011</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6C8D1961-3D7C-4D60-BAE5-6F496E047742}"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2"/>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What are Scenes in Unity?</a:t>
            </a:r>
            <a:endParaRPr b="0" lang="en-US" sz="4000" spc="-1" strike="noStrike">
              <a:solidFill>
                <a:srgbClr val="000000"/>
              </a:solidFill>
              <a:latin typeface="Arial"/>
            </a:endParaRPr>
          </a:p>
        </p:txBody>
      </p:sp>
      <p:pic>
        <p:nvPicPr>
          <p:cNvPr id="54" name="" descr=""/>
          <p:cNvPicPr/>
          <p:nvPr/>
        </p:nvPicPr>
        <p:blipFill>
          <a:blip r:embed="rId1"/>
          <a:stretch/>
        </p:blipFill>
        <p:spPr>
          <a:xfrm>
            <a:off x="7169040" y="3162240"/>
            <a:ext cx="4944960" cy="2779560"/>
          </a:xfrm>
          <a:prstGeom prst="rect">
            <a:avLst/>
          </a:prstGeom>
          <a:ln w="0">
            <a:noFill/>
          </a:ln>
        </p:spPr>
      </p:pic>
      <p:sp>
        <p:nvSpPr>
          <p:cNvPr id="55" name=""/>
          <p:cNvSpPr/>
          <p:nvPr/>
        </p:nvSpPr>
        <p:spPr>
          <a:xfrm>
            <a:off x="197640" y="1600200"/>
            <a:ext cx="10316160" cy="34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Scenes are where you work with content in Unity.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They are assets that contain all or part of a game or application. </a:t>
            </a:r>
            <a:r>
              <a:rPr b="0" lang="en-US" sz="2200" spc="-1" strike="noStrike" baseline="33000">
                <a:solidFill>
                  <a:srgbClr val="000000"/>
                </a:solidFill>
                <a:latin typeface="Arial"/>
                <a:ea typeface="DejaVu Sans"/>
              </a:rPr>
              <a:t>[8]</a:t>
            </a:r>
            <a:endParaRPr b="0" lang="en-US" sz="2200" spc="-1" strike="noStrike">
              <a:solidFill>
                <a:srgbClr val="000000"/>
              </a:solidFill>
              <a:latin typeface="Arial"/>
            </a:endParaRPr>
          </a:p>
        </p:txBody>
      </p:sp>
      <p:sp>
        <p:nvSpPr>
          <p:cNvPr id="56" name=""/>
          <p:cNvSpPr/>
          <p:nvPr/>
        </p:nvSpPr>
        <p:spPr>
          <a:xfrm>
            <a:off x="264600" y="2726640"/>
            <a:ext cx="6820200" cy="108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Arial"/>
                <a:ea typeface="DejaVu Sans"/>
              </a:rPr>
              <a:t>A scene is the term Unity uses to describe what you might already know as a level. As you develop a Unity project, each collection of objects and behaviors should be its own scene. Therefore, if you were building a game with a snow level and a jungle level, those would be separate scenes.</a:t>
            </a:r>
            <a:r>
              <a:rPr b="0" lang="en-US" sz="2000" spc="-1" strike="noStrike" baseline="33000">
                <a:solidFill>
                  <a:srgbClr val="000000"/>
                </a:solidFill>
                <a:latin typeface="Arial"/>
                <a:ea typeface="DejaVu Sans"/>
              </a:rPr>
              <a:t>[3]</a:t>
            </a:r>
            <a:endParaRPr b="0" lang="en-US" sz="2000" spc="-1" strike="noStrike">
              <a:solidFill>
                <a:srgbClr val="000000"/>
              </a:solidFill>
              <a:latin typeface="Arial"/>
            </a:endParaRPr>
          </a:p>
        </p:txBody>
      </p:sp>
      <p:sp>
        <p:nvSpPr>
          <p:cNvPr id="57" name=""/>
          <p:cNvSpPr/>
          <p:nvPr/>
        </p:nvSpPr>
        <p:spPr>
          <a:xfrm>
            <a:off x="282600" y="4778640"/>
            <a:ext cx="6573600" cy="1163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Arial"/>
                <a:ea typeface="DejaVu Sans"/>
              </a:rPr>
              <a:t>Although it is certainly possible to build large and complex games in this way, it is generally much easier to use multiple scenes. The idea behind a scene is that it is a self-contained collection of game objects.</a:t>
            </a:r>
            <a:r>
              <a:rPr b="0" lang="en-US" sz="2000" spc="-1" strike="noStrike" baseline="33000">
                <a:solidFill>
                  <a:srgbClr val="000000"/>
                </a:solidFill>
                <a:latin typeface="Arial"/>
                <a:ea typeface="DejaVu Sans"/>
              </a:rPr>
              <a:t>[3]</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
        <p:nvSpPr>
          <p:cNvPr id="58" name=""/>
          <p:cNvSpPr/>
          <p:nvPr/>
        </p:nvSpPr>
        <p:spPr>
          <a:xfrm>
            <a:off x="7772400" y="6498360"/>
            <a:ext cx="435600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5: Thorn, Alan, Pro Unity game development with C#, 2014</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EFF8EBE-81CD-489B-99C1-1AB550AE565F}"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3"/>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Scene Creation Basics</a:t>
            </a:r>
            <a:endParaRPr b="0" lang="en-US" sz="4000" spc="-1" strike="noStrike">
              <a:solidFill>
                <a:srgbClr val="000000"/>
              </a:solidFill>
              <a:latin typeface="Arial"/>
            </a:endParaRPr>
          </a:p>
        </p:txBody>
      </p:sp>
      <p:sp>
        <p:nvSpPr>
          <p:cNvPr id="60" name=""/>
          <p:cNvSpPr/>
          <p:nvPr/>
        </p:nvSpPr>
        <p:spPr>
          <a:xfrm>
            <a:off x="457200" y="1600200"/>
            <a:ext cx="8227800" cy="686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Choose File &gt; New Scene from the menu bar</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Choose File &gt; Save Scene from the menu bar and name this _Scene_1</a:t>
            </a:r>
            <a:endParaRPr b="0" lang="en-US" sz="1800" spc="-1" strike="noStrike">
              <a:solidFill>
                <a:srgbClr val="000000"/>
              </a:solidFill>
              <a:latin typeface="Arial"/>
            </a:endParaRPr>
          </a:p>
        </p:txBody>
      </p:sp>
      <p:pic>
        <p:nvPicPr>
          <p:cNvPr id="61" name="" descr=""/>
          <p:cNvPicPr/>
          <p:nvPr/>
        </p:nvPicPr>
        <p:blipFill>
          <a:blip r:embed="rId1"/>
          <a:stretch/>
        </p:blipFill>
        <p:spPr>
          <a:xfrm>
            <a:off x="3429000" y="2222280"/>
            <a:ext cx="8724960" cy="3934440"/>
          </a:xfrm>
          <a:prstGeom prst="rect">
            <a:avLst/>
          </a:prstGeom>
          <a:ln w="0">
            <a:noFill/>
          </a:ln>
        </p:spPr>
      </p:pic>
      <p:sp>
        <p:nvSpPr>
          <p:cNvPr id="62" name=""/>
          <p:cNvSpPr/>
          <p:nvPr/>
        </p:nvSpPr>
        <p:spPr>
          <a:xfrm>
            <a:off x="228600" y="6134040"/>
            <a:ext cx="10742400" cy="45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Double click on scene icon on project window to open a scene</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779576D5-D276-48D1-8CA9-D570021D6981}"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4"/>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Navigating Between Scenes</a:t>
            </a:r>
            <a:endParaRPr b="0" lang="en-US" sz="4000" spc="-1" strike="noStrike">
              <a:solidFill>
                <a:srgbClr val="000000"/>
              </a:solidFill>
              <a:latin typeface="Arial"/>
            </a:endParaRPr>
          </a:p>
        </p:txBody>
      </p:sp>
      <p:sp>
        <p:nvSpPr>
          <p:cNvPr id="64" name=""/>
          <p:cNvSpPr/>
          <p:nvPr/>
        </p:nvSpPr>
        <p:spPr>
          <a:xfrm>
            <a:off x="228600" y="1692000"/>
            <a:ext cx="7261200" cy="44769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2000" spc="-1" strike="noStrike">
                <a:solidFill>
                  <a:srgbClr val="000000"/>
                </a:solidFill>
                <a:latin typeface="Arial"/>
                <a:ea typeface="DejaVu Sans"/>
              </a:rPr>
              <a:t>UnityEngine.SceneManagement provides functionalities for managing scenes, including switching between them, adding/removing scenes, and controlling their states</a:t>
            </a:r>
            <a:endParaRPr b="0" lang="en-US" sz="2000" spc="-1" strike="noStrike">
              <a:solidFill>
                <a:srgbClr val="000000"/>
              </a:solidFill>
              <a:latin typeface="Arial"/>
            </a:endParaRPr>
          </a:p>
          <a:p>
            <a:pPr>
              <a:lnSpc>
                <a:spcPct val="115000"/>
              </a:lnSpc>
            </a:pPr>
            <a:endParaRPr b="0" lang="en-US" sz="20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Loading Scenes</a:t>
            </a:r>
            <a:r>
              <a:rPr b="0" lang="en-US" sz="1800" spc="-1" strike="noStrike">
                <a:solidFill>
                  <a:srgbClr val="000000"/>
                </a:solidFill>
                <a:latin typeface="Arial"/>
                <a:ea typeface="DejaVu Sans"/>
              </a:rPr>
              <a:t>: Use SceneManager.LoadScene() to load a new scene, either by scene name or by index in the build settings.</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Unloading Scenes</a:t>
            </a:r>
            <a:r>
              <a:rPr b="0" lang="en-US" sz="1800" spc="-1" strike="noStrike">
                <a:solidFill>
                  <a:srgbClr val="000000"/>
                </a:solidFill>
                <a:latin typeface="Arial"/>
                <a:ea typeface="DejaVu Sans"/>
              </a:rPr>
              <a:t>: Use SceneManager.UnloadScene() to remove unnecessary scenes when they're no longer needed.</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Scene Switching</a:t>
            </a:r>
            <a:r>
              <a:rPr b="0" lang="en-US" sz="1800" spc="-1" strike="noStrike">
                <a:solidFill>
                  <a:srgbClr val="000000"/>
                </a:solidFill>
                <a:latin typeface="Arial"/>
                <a:ea typeface="DejaVu Sans"/>
              </a:rPr>
              <a:t>: Use SceneManager.LoadScene() to switch from the current scene to another.</a:t>
            </a:r>
            <a:endParaRPr b="0" lang="en-US" sz="1800" spc="-1" strike="noStrike">
              <a:solidFill>
                <a:srgbClr val="000000"/>
              </a:solidFill>
              <a:latin typeface="Arial"/>
            </a:endParaRPr>
          </a:p>
          <a:p>
            <a:pPr>
              <a:lnSpc>
                <a:spcPct val="115000"/>
              </a:lnSpc>
            </a:pPr>
            <a:endParaRPr b="0" lang="en-US" sz="1000" spc="-1" strike="noStrike">
              <a:solidFill>
                <a:srgbClr val="000000"/>
              </a:solidFill>
              <a:latin typeface="Arial"/>
            </a:endParaRPr>
          </a:p>
          <a:p>
            <a:pPr>
              <a:lnSpc>
                <a:spcPct val="115000"/>
              </a:lnSpc>
            </a:pPr>
            <a:endParaRPr b="0" lang="en-US" sz="1000" spc="-1" strike="noStrike">
              <a:solidFill>
                <a:srgbClr val="000000"/>
              </a:solidFill>
              <a:latin typeface="Arial"/>
            </a:endParaRPr>
          </a:p>
        </p:txBody>
      </p:sp>
      <p:pic>
        <p:nvPicPr>
          <p:cNvPr id="65" name="" descr=""/>
          <p:cNvPicPr/>
          <p:nvPr/>
        </p:nvPicPr>
        <p:blipFill>
          <a:blip r:embed="rId1"/>
          <a:stretch/>
        </p:blipFill>
        <p:spPr>
          <a:xfrm>
            <a:off x="7543800" y="1298880"/>
            <a:ext cx="4568760" cy="5327280"/>
          </a:xfrm>
          <a:prstGeom prst="rect">
            <a:avLst/>
          </a:prstGeom>
          <a:ln w="0">
            <a:noFill/>
          </a:ln>
        </p:spPr>
      </p:pic>
      <p:sp>
        <p:nvSpPr>
          <p:cNvPr id="66" name=""/>
          <p:cNvSpPr/>
          <p:nvPr/>
        </p:nvSpPr>
        <p:spPr>
          <a:xfrm flipH="1" flipV="1">
            <a:off x="8458200" y="2971800"/>
            <a:ext cx="1371600" cy="2743200"/>
          </a:xfrm>
          <a:prstGeom prst="line">
            <a:avLst/>
          </a:prstGeom>
          <a:ln w="36720">
            <a:solidFill>
              <a:srgbClr val="ff860d"/>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6355A660-2096-4D44-AE57-EE22E3A420BE}"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0"/>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 </a:t>
            </a:r>
            <a:r>
              <a:rPr b="1" lang="en-US" sz="4000" spc="-1" strike="noStrike">
                <a:solidFill>
                  <a:srgbClr val="000000"/>
                </a:solidFill>
                <a:latin typeface="Arial"/>
                <a:ea typeface="Arial"/>
              </a:rPr>
              <a:t>Scene Lighting and Camera Setup</a:t>
            </a:r>
            <a:endParaRPr b="0" lang="en-US" sz="4000" spc="-1" strike="noStrike">
              <a:solidFill>
                <a:srgbClr val="000000"/>
              </a:solidFill>
              <a:latin typeface="Arial"/>
            </a:endParaRPr>
          </a:p>
        </p:txBody>
      </p:sp>
      <p:sp>
        <p:nvSpPr>
          <p:cNvPr id="68" name=""/>
          <p:cNvSpPr/>
          <p:nvPr/>
        </p:nvSpPr>
        <p:spPr>
          <a:xfrm>
            <a:off x="314280" y="1600200"/>
            <a:ext cx="6083280" cy="324720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1191"/>
              </a:spcBef>
              <a:spcAft>
                <a:spcPts val="992"/>
              </a:spcAft>
            </a:pPr>
            <a:r>
              <a:rPr b="0" lang="en-US" sz="2000" spc="-1" strike="noStrike">
                <a:solidFill>
                  <a:srgbClr val="000000"/>
                </a:solidFill>
                <a:latin typeface="Arial"/>
                <a:ea typeface="DejaVu Sans"/>
              </a:rPr>
              <a:t>Types of lights: You can create several types of light sources, defined by how and where they project light rays. The three main types are </a:t>
            </a:r>
            <a:r>
              <a:rPr b="1" lang="en-US" sz="2000" spc="-1" strike="noStrike">
                <a:solidFill>
                  <a:srgbClr val="000000"/>
                </a:solidFill>
                <a:latin typeface="Arial"/>
                <a:ea typeface="DejaVu Sans"/>
              </a:rPr>
              <a:t>point</a:t>
            </a:r>
            <a:r>
              <a:rPr b="0" lang="en-US" sz="2000" spc="-1" strike="noStrike">
                <a:solidFill>
                  <a:srgbClr val="000000"/>
                </a:solidFill>
                <a:latin typeface="Arial"/>
                <a:ea typeface="DejaVu Sans"/>
              </a:rPr>
              <a:t>, </a:t>
            </a:r>
            <a:r>
              <a:rPr b="1" lang="en-US" sz="2000" spc="-1" strike="noStrike">
                <a:solidFill>
                  <a:srgbClr val="000000"/>
                </a:solidFill>
                <a:latin typeface="Arial"/>
                <a:ea typeface="DejaVu Sans"/>
              </a:rPr>
              <a:t>spot</a:t>
            </a:r>
            <a:r>
              <a:rPr b="0" lang="en-US" sz="2000" spc="-1" strike="noStrike">
                <a:solidFill>
                  <a:srgbClr val="000000"/>
                </a:solidFill>
                <a:latin typeface="Arial"/>
                <a:ea typeface="DejaVu Sans"/>
              </a:rPr>
              <a:t>, and </a:t>
            </a:r>
            <a:r>
              <a:rPr b="1" lang="en-US" sz="2000" spc="-1" strike="noStrike">
                <a:solidFill>
                  <a:srgbClr val="000000"/>
                </a:solidFill>
                <a:latin typeface="Arial"/>
                <a:ea typeface="DejaVu Sans"/>
              </a:rPr>
              <a:t>directional</a:t>
            </a:r>
            <a:r>
              <a:rPr b="0" lang="en-US" sz="2000" spc="-1" strike="noStrike">
                <a:solidFill>
                  <a:srgbClr val="000000"/>
                </a:solidFill>
                <a:latin typeface="Arial"/>
                <a:ea typeface="DejaVu Sans"/>
              </a:rPr>
              <a:t>. </a:t>
            </a:r>
            <a:endParaRPr b="0" lang="en-US" sz="2000" spc="-1" strike="noStrike">
              <a:solidFill>
                <a:srgbClr val="000000"/>
              </a:solidFill>
              <a:latin typeface="Arial"/>
            </a:endParaRPr>
          </a:p>
        </p:txBody>
      </p:sp>
      <p:sp>
        <p:nvSpPr>
          <p:cNvPr id="69" name=""/>
          <p:cNvSpPr/>
          <p:nvPr/>
        </p:nvSpPr>
        <p:spPr>
          <a:xfrm>
            <a:off x="6352200" y="6498360"/>
            <a:ext cx="4797360" cy="32004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pic>
        <p:nvPicPr>
          <p:cNvPr id="70" name="" descr=""/>
          <p:cNvPicPr/>
          <p:nvPr/>
        </p:nvPicPr>
        <p:blipFill>
          <a:blip r:embed="rId1"/>
          <a:stretch/>
        </p:blipFill>
        <p:spPr>
          <a:xfrm>
            <a:off x="6352920" y="1695600"/>
            <a:ext cx="5759640" cy="1596960"/>
          </a:xfrm>
          <a:prstGeom prst="rect">
            <a:avLst/>
          </a:prstGeom>
          <a:ln w="0">
            <a:noFill/>
          </a:ln>
        </p:spPr>
      </p:pic>
      <p:pic>
        <p:nvPicPr>
          <p:cNvPr id="71" name="" descr=""/>
          <p:cNvPicPr/>
          <p:nvPr/>
        </p:nvPicPr>
        <p:blipFill>
          <a:blip r:embed="rId2"/>
          <a:stretch/>
        </p:blipFill>
        <p:spPr>
          <a:xfrm>
            <a:off x="6348600" y="3657600"/>
            <a:ext cx="5763960" cy="1281600"/>
          </a:xfrm>
          <a:prstGeom prst="rect">
            <a:avLst/>
          </a:prstGeom>
          <a:ln w="0">
            <a:noFill/>
          </a:ln>
        </p:spPr>
      </p:pic>
      <p:sp>
        <p:nvSpPr>
          <p:cNvPr id="2" name="PlaceHolder 1"/>
          <p:cNvSpPr>
            <a:spLocks noGrp="1"/>
          </p:cNvSpPr>
          <p:nvPr>
            <p:ph type="sldNum" idx="1"/>
          </p:nvPr>
        </p:nvSpPr>
        <p:spPr/>
        <p:txBody>
          <a:bodyPr/>
          <a:p>
            <a:fld id="{C86BB266-386C-42BD-BDFF-4E7664F1765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5"/>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 </a:t>
            </a:r>
            <a:r>
              <a:rPr b="1" lang="en-US" sz="4000" spc="-1" strike="noStrike">
                <a:solidFill>
                  <a:srgbClr val="000000"/>
                </a:solidFill>
                <a:latin typeface="Arial"/>
                <a:ea typeface="Arial"/>
              </a:rPr>
              <a:t>Scene Lighting and Camera Setup</a:t>
            </a:r>
            <a:endParaRPr b="0" lang="en-US" sz="4000" spc="-1" strike="noStrike">
              <a:solidFill>
                <a:srgbClr val="000000"/>
              </a:solidFill>
              <a:latin typeface="Arial"/>
            </a:endParaRPr>
          </a:p>
        </p:txBody>
      </p:sp>
      <p:sp>
        <p:nvSpPr>
          <p:cNvPr id="73" name=""/>
          <p:cNvSpPr/>
          <p:nvPr/>
        </p:nvSpPr>
        <p:spPr>
          <a:xfrm>
            <a:off x="215640" y="1600200"/>
            <a:ext cx="10755360" cy="10659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2000" spc="-1" strike="noStrike">
                <a:solidFill>
                  <a:srgbClr val="000000"/>
                </a:solidFill>
                <a:latin typeface="Arial"/>
                <a:ea typeface="DejaVu Sans"/>
              </a:rPr>
              <a:t>In point lights,</a:t>
            </a:r>
            <a:r>
              <a:rPr b="0" lang="en-US" sz="2000" spc="-1" strike="noStrike">
                <a:solidFill>
                  <a:srgbClr val="000000"/>
                </a:solidFill>
                <a:latin typeface="Arial"/>
                <a:ea typeface="DejaVu Sans"/>
              </a:rPr>
              <a:t> all the light rays originate from a single point and project out in all directions, like a light bulb in the real world. The light is brighter up close because the light rays are bunched up. </a:t>
            </a:r>
            <a:endParaRPr b="0" lang="en-US" sz="2000" spc="-1" strike="noStrike">
              <a:solidFill>
                <a:srgbClr val="000000"/>
              </a:solidFill>
              <a:latin typeface="Arial"/>
            </a:endParaRPr>
          </a:p>
        </p:txBody>
      </p:sp>
      <p:pic>
        <p:nvPicPr>
          <p:cNvPr id="74" name="" descr=""/>
          <p:cNvPicPr/>
          <p:nvPr/>
        </p:nvPicPr>
        <p:blipFill>
          <a:blip r:embed="rId1"/>
          <a:stretch/>
        </p:blipFill>
        <p:spPr>
          <a:xfrm>
            <a:off x="1600200" y="3862440"/>
            <a:ext cx="3151080" cy="2537640"/>
          </a:xfrm>
          <a:prstGeom prst="rect">
            <a:avLst/>
          </a:prstGeom>
          <a:ln w="0">
            <a:noFill/>
          </a:ln>
        </p:spPr>
      </p:pic>
      <p:sp>
        <p:nvSpPr>
          <p:cNvPr id="75" name=""/>
          <p:cNvSpPr/>
          <p:nvPr/>
        </p:nvSpPr>
        <p:spPr>
          <a:xfrm>
            <a:off x="228600" y="2826360"/>
            <a:ext cx="10971000" cy="6008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2000" spc="-1" strike="noStrike">
                <a:solidFill>
                  <a:srgbClr val="000000"/>
                </a:solidFill>
                <a:latin typeface="Arial"/>
                <a:ea typeface="DejaVu Sans"/>
              </a:rPr>
              <a:t>Point lights are useful for simulating lamps and other local sources of light in a scene. You can also use them to make a spark or explosion illuminate its surroundings in a convincing way.</a:t>
            </a:r>
            <a:endParaRPr b="0" lang="en-US" sz="2000" spc="-1" strike="noStrike">
              <a:solidFill>
                <a:srgbClr val="000000"/>
              </a:solidFill>
              <a:latin typeface="Arial"/>
            </a:endParaRPr>
          </a:p>
        </p:txBody>
      </p:sp>
      <p:pic>
        <p:nvPicPr>
          <p:cNvPr id="76" name="" descr=""/>
          <p:cNvPicPr/>
          <p:nvPr/>
        </p:nvPicPr>
        <p:blipFill>
          <a:blip r:embed="rId2"/>
          <a:stretch/>
        </p:blipFill>
        <p:spPr>
          <a:xfrm>
            <a:off x="6291720" y="3751200"/>
            <a:ext cx="3945960" cy="2648880"/>
          </a:xfrm>
          <a:prstGeom prst="rect">
            <a:avLst/>
          </a:prstGeom>
          <a:ln w="0">
            <a:noFill/>
          </a:ln>
        </p:spPr>
      </p:pic>
      <p:sp>
        <p:nvSpPr>
          <p:cNvPr id="77" name=""/>
          <p:cNvSpPr/>
          <p:nvPr/>
        </p:nvSpPr>
        <p:spPr>
          <a:xfrm>
            <a:off x="8686800" y="6593400"/>
            <a:ext cx="2513880" cy="13032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FC8656C2-7460-4E3E-BE44-236D18B913F9}"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5"/>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 </a:t>
            </a:r>
            <a:r>
              <a:rPr b="1" lang="en-US" sz="4000" spc="-1" strike="noStrike">
                <a:solidFill>
                  <a:srgbClr val="000000"/>
                </a:solidFill>
                <a:latin typeface="Arial"/>
                <a:ea typeface="Arial"/>
              </a:rPr>
              <a:t>Scene Lighting and Camera Setup</a:t>
            </a:r>
            <a:endParaRPr b="0" lang="en-US" sz="4000" spc="-1" strike="noStrike">
              <a:solidFill>
                <a:srgbClr val="000000"/>
              </a:solidFill>
              <a:latin typeface="Arial"/>
            </a:endParaRPr>
          </a:p>
        </p:txBody>
      </p:sp>
      <p:sp>
        <p:nvSpPr>
          <p:cNvPr id="79" name=""/>
          <p:cNvSpPr/>
          <p:nvPr/>
        </p:nvSpPr>
        <p:spPr>
          <a:xfrm>
            <a:off x="228600" y="1446840"/>
            <a:ext cx="11428200" cy="10659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2000" spc="-1" strike="noStrike">
                <a:solidFill>
                  <a:srgbClr val="000000"/>
                </a:solidFill>
                <a:latin typeface="Arial"/>
                <a:ea typeface="DejaVu Sans"/>
              </a:rPr>
              <a:t>In spot lights</a:t>
            </a:r>
            <a:r>
              <a:rPr b="0" lang="en-US" sz="2000" spc="-1" strike="noStrike">
                <a:solidFill>
                  <a:srgbClr val="000000"/>
                </a:solidFill>
                <a:latin typeface="Arial"/>
                <a:ea typeface="DejaVu Sans"/>
              </a:rPr>
              <a:t>, all the light rays originate from a single point but project out in only a limited cone. No spot lights are used in the current project, but these lights are com- monly used to highlight parts of a level. </a:t>
            </a:r>
            <a:endParaRPr b="0" lang="en-US" sz="2000" spc="-1" strike="noStrike">
              <a:solidFill>
                <a:srgbClr val="000000"/>
              </a:solidFill>
              <a:latin typeface="Arial"/>
            </a:endParaRPr>
          </a:p>
        </p:txBody>
      </p:sp>
      <p:pic>
        <p:nvPicPr>
          <p:cNvPr id="80" name="" descr=""/>
          <p:cNvPicPr/>
          <p:nvPr/>
        </p:nvPicPr>
        <p:blipFill>
          <a:blip r:embed="rId1"/>
          <a:stretch/>
        </p:blipFill>
        <p:spPr>
          <a:xfrm>
            <a:off x="914400" y="2971800"/>
            <a:ext cx="3841200" cy="3093480"/>
          </a:xfrm>
          <a:prstGeom prst="rect">
            <a:avLst/>
          </a:prstGeom>
          <a:ln w="0">
            <a:noFill/>
          </a:ln>
        </p:spPr>
      </p:pic>
      <p:pic>
        <p:nvPicPr>
          <p:cNvPr id="81" name="" descr=""/>
          <p:cNvPicPr/>
          <p:nvPr/>
        </p:nvPicPr>
        <p:blipFill>
          <a:blip r:embed="rId2"/>
          <a:stretch/>
        </p:blipFill>
        <p:spPr>
          <a:xfrm>
            <a:off x="6517440" y="3023280"/>
            <a:ext cx="4515480" cy="3042000"/>
          </a:xfrm>
          <a:prstGeom prst="rect">
            <a:avLst/>
          </a:prstGeom>
          <a:ln w="0">
            <a:noFill/>
          </a:ln>
        </p:spPr>
      </p:pic>
      <p:sp>
        <p:nvSpPr>
          <p:cNvPr id="82" name=""/>
          <p:cNvSpPr/>
          <p:nvPr/>
        </p:nvSpPr>
        <p:spPr>
          <a:xfrm>
            <a:off x="8686800" y="6597720"/>
            <a:ext cx="2513880" cy="13032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FF8B2051-8381-49BE-95D5-09C0A3B38407}"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6"/>
          <p:cNvSpPr/>
          <p:nvPr/>
        </p:nvSpPr>
        <p:spPr>
          <a:xfrm>
            <a:off x="228960" y="681480"/>
            <a:ext cx="11813760" cy="7048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4000" spc="-1" strike="noStrike">
                <a:solidFill>
                  <a:srgbClr val="000000"/>
                </a:solidFill>
                <a:latin typeface="Arial"/>
                <a:ea typeface="Arial"/>
              </a:rPr>
              <a:t> </a:t>
            </a:r>
            <a:r>
              <a:rPr b="1" lang="en-US" sz="4000" spc="-1" strike="noStrike">
                <a:solidFill>
                  <a:srgbClr val="000000"/>
                </a:solidFill>
                <a:latin typeface="Arial"/>
                <a:ea typeface="Arial"/>
              </a:rPr>
              <a:t>Scene Lighting and Camera Setup</a:t>
            </a:r>
            <a:endParaRPr b="0" lang="en-US" sz="4000" spc="-1" strike="noStrike">
              <a:solidFill>
                <a:srgbClr val="000000"/>
              </a:solidFill>
              <a:latin typeface="Arial"/>
            </a:endParaRPr>
          </a:p>
        </p:txBody>
      </p:sp>
      <p:sp>
        <p:nvSpPr>
          <p:cNvPr id="84" name=""/>
          <p:cNvSpPr/>
          <p:nvPr/>
        </p:nvSpPr>
        <p:spPr>
          <a:xfrm>
            <a:off x="230760" y="1600200"/>
            <a:ext cx="11197440" cy="74016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2000" spc="-1" strike="noStrike">
                <a:solidFill>
                  <a:srgbClr val="000000"/>
                </a:solidFill>
                <a:latin typeface="Arial"/>
                <a:ea typeface="DejaVu Sans"/>
              </a:rPr>
              <a:t>In directional lights</a:t>
            </a:r>
            <a:r>
              <a:rPr b="0" lang="en-US" sz="2000" spc="-1" strike="noStrike">
                <a:solidFill>
                  <a:srgbClr val="000000"/>
                </a:solidFill>
                <a:latin typeface="Arial"/>
                <a:ea typeface="DejaVu Sans"/>
              </a:rPr>
              <a:t>, all the light rays are parallel and project evenly, lighting everything in the scene the same way. This is like the sun in the real world</a:t>
            </a:r>
            <a:endParaRPr b="0" lang="en-US" sz="2000" spc="-1" strike="noStrike">
              <a:solidFill>
                <a:srgbClr val="000000"/>
              </a:solidFill>
              <a:latin typeface="Arial"/>
            </a:endParaRPr>
          </a:p>
        </p:txBody>
      </p:sp>
      <p:pic>
        <p:nvPicPr>
          <p:cNvPr id="85" name="" descr=""/>
          <p:cNvPicPr/>
          <p:nvPr/>
        </p:nvPicPr>
        <p:blipFill>
          <a:blip r:embed="rId1"/>
          <a:stretch/>
        </p:blipFill>
        <p:spPr>
          <a:xfrm>
            <a:off x="1371600" y="2802240"/>
            <a:ext cx="2970000" cy="2682360"/>
          </a:xfrm>
          <a:prstGeom prst="rect">
            <a:avLst/>
          </a:prstGeom>
          <a:ln w="0">
            <a:noFill/>
          </a:ln>
        </p:spPr>
      </p:pic>
      <p:pic>
        <p:nvPicPr>
          <p:cNvPr id="86" name="" descr=""/>
          <p:cNvPicPr/>
          <p:nvPr/>
        </p:nvPicPr>
        <p:blipFill>
          <a:blip r:embed="rId2"/>
          <a:stretch/>
        </p:blipFill>
        <p:spPr>
          <a:xfrm>
            <a:off x="5715000" y="2743200"/>
            <a:ext cx="5337720" cy="3198600"/>
          </a:xfrm>
          <a:prstGeom prst="rect">
            <a:avLst/>
          </a:prstGeom>
          <a:ln w="0">
            <a:noFill/>
          </a:ln>
        </p:spPr>
      </p:pic>
      <p:sp>
        <p:nvSpPr>
          <p:cNvPr id="87" name=""/>
          <p:cNvSpPr/>
          <p:nvPr/>
        </p:nvSpPr>
        <p:spPr>
          <a:xfrm>
            <a:off x="8686800" y="6597720"/>
            <a:ext cx="2513880" cy="13032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AEADD9F0-4089-43D8-A6BE-EFBA3C9DD49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948</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2023-12-04T12:54:16Z</dcterms:created>
  <dc:creator>Trí Phạm Thanh</dc:creator>
  <dc:description/>
  <dc:language>en-US</dc:language>
  <cp:lastModifiedBy>Trí Phạm Thanh</cp:lastModifiedBy>
  <dcterms:modified xsi:type="dcterms:W3CDTF">2023-12-21T09:27:48Z</dcterms:modified>
  <cp:revision>54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